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id" ContentType="audio/mi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1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2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2"/>
  </p:notesMasterIdLst>
  <p:sldIdLst>
    <p:sldId id="256" r:id="rId2"/>
    <p:sldId id="258" r:id="rId3"/>
    <p:sldId id="276" r:id="rId4"/>
    <p:sldId id="259" r:id="rId5"/>
    <p:sldId id="257" r:id="rId6"/>
    <p:sldId id="261" r:id="rId7"/>
    <p:sldId id="271" r:id="rId8"/>
    <p:sldId id="274" r:id="rId9"/>
    <p:sldId id="262" r:id="rId10"/>
    <p:sldId id="260" r:id="rId11"/>
    <p:sldId id="264" r:id="rId12"/>
    <p:sldId id="272" r:id="rId13"/>
    <p:sldId id="269" r:id="rId14"/>
    <p:sldId id="265" r:id="rId15"/>
    <p:sldId id="278" r:id="rId16"/>
    <p:sldId id="280" r:id="rId17"/>
    <p:sldId id="270" r:id="rId18"/>
    <p:sldId id="266" r:id="rId19"/>
    <p:sldId id="273" r:id="rId20"/>
    <p:sldId id="275" r:id="rId21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0000"/>
    <a:srgbClr val="6C0000"/>
    <a:srgbClr val="FF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5" autoAdjust="0"/>
    <p:restoredTop sz="94660"/>
  </p:normalViewPr>
  <p:slideViewPr>
    <p:cSldViewPr>
      <p:cViewPr varScale="1">
        <p:scale>
          <a:sx n="78" d="100"/>
          <a:sy n="78" d="100"/>
        </p:scale>
        <p:origin x="1627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980D55-E182-44C7-9C21-5293F4A5ED57}" type="datetimeFigureOut">
              <a:rPr lang="bg-BG" smtClean="0"/>
              <a:t>24.5.2019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CE51E3-099D-4038-8B20-95395A8FD4DD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65485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E51E3-099D-4038-8B20-95395A8FD4DD}" type="slidenum">
              <a:rPr lang="bg-BG" smtClean="0"/>
              <a:t>13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5067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CE51E3-099D-4038-8B20-95395A8FD4DD}" type="slidenum">
              <a:rPr lang="bg-BG" smtClean="0"/>
              <a:t>17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7305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334933" y="1169931"/>
            <a:ext cx="4814835" cy="4993802"/>
            <a:chOff x="4334933" y="1169931"/>
            <a:chExt cx="4814835" cy="4993802"/>
          </a:xfrm>
        </p:grpSpPr>
        <p:cxnSp>
          <p:nvCxnSpPr>
            <p:cNvPr id="17" name="Straight Connector 16"/>
            <p:cNvCxnSpPr/>
            <p:nvPr/>
          </p:nvCxnSpPr>
          <p:spPr>
            <a:xfrm flipH="1">
              <a:off x="6009259" y="1169931"/>
              <a:ext cx="3134741" cy="313474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flipH="1">
              <a:off x="4334933" y="1348898"/>
              <a:ext cx="4814835" cy="481483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5225595" y="1469269"/>
              <a:ext cx="3912054" cy="391205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flipH="1">
              <a:off x="5304588" y="1307856"/>
              <a:ext cx="3839412" cy="3839412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flipH="1">
              <a:off x="5707078" y="1770196"/>
              <a:ext cx="3430571" cy="3430570"/>
            </a:xfrm>
            <a:prstGeom prst="line">
              <a:avLst/>
            </a:prstGeom>
            <a:ln w="31750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533400"/>
            <a:ext cx="6154713" cy="3124201"/>
          </a:xfrm>
        </p:spPr>
        <p:txBody>
          <a:bodyPr anchor="b">
            <a:normAutofit/>
          </a:bodyPr>
          <a:lstStyle>
            <a:lvl1pPr algn="l">
              <a:defRPr sz="440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843868"/>
            <a:ext cx="4954250" cy="1913466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BADDB-D5E5-49C4-89FD-590A3DFF3244}" type="datetimeFigureOut">
              <a:rPr lang="bg-BG" smtClean="0"/>
              <a:t>24.5.2019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53F3C-60A6-4AD0-86B2-E9E4B3EF8CB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4983802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533400" y="533400"/>
            <a:ext cx="8077200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62002" y="3843867"/>
            <a:ext cx="7281332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BADDB-D5E5-49C4-89FD-590A3DFF3244}" type="datetimeFigureOut">
              <a:rPr lang="bg-BG" smtClean="0"/>
              <a:t>24.5.2019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53F3C-60A6-4AD0-86B2-E9E4B3EF8CB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17420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077200" cy="2895600"/>
          </a:xfrm>
        </p:spPr>
        <p:txBody>
          <a:bodyPr anchor="ctr">
            <a:normAutofit/>
          </a:bodyPr>
          <a:lstStyle>
            <a:lvl1pPr algn="l">
              <a:defRPr sz="2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114800"/>
            <a:ext cx="6383552" cy="1905000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BADDB-D5E5-49C4-89FD-590A3DFF3244}" type="datetimeFigureOut">
              <a:rPr lang="bg-BG" smtClean="0"/>
              <a:t>24.5.2019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53F3C-60A6-4AD0-86B2-E9E4B3EF8CB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7911714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3" y="533400"/>
            <a:ext cx="6859787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066800" y="3429000"/>
            <a:ext cx="6402467" cy="4826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301070"/>
            <a:ext cx="6382361" cy="171873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BADDB-D5E5-49C4-89FD-590A3DFF3244}" type="datetimeFigureOut">
              <a:rPr lang="bg-BG" smtClean="0"/>
              <a:t>24.5.2019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53F3C-60A6-4AD0-86B2-E9E4B3EF8CB2}" type="slidenum">
              <a:rPr lang="bg-BG" smtClean="0"/>
              <a:t>‹#›</a:t>
            </a:fld>
            <a:endParaRPr lang="bg-BG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680398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429000"/>
            <a:ext cx="6382361" cy="1697400"/>
          </a:xfrm>
        </p:spPr>
        <p:txBody>
          <a:bodyPr anchor="b">
            <a:normAutofit/>
          </a:bodyPr>
          <a:lstStyle>
            <a:lvl1pPr algn="l">
              <a:defRPr sz="2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132980"/>
            <a:ext cx="6383552" cy="886819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BADDB-D5E5-49C4-89FD-590A3DFF3244}" type="datetimeFigureOut">
              <a:rPr lang="bg-BG" smtClean="0"/>
              <a:t>24.5.2019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53F3C-60A6-4AD0-86B2-E9E4B3EF8CB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436507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6284" y="533400"/>
            <a:ext cx="6859786" cy="2895600"/>
          </a:xfrm>
        </p:spPr>
        <p:txBody>
          <a:bodyPr anchor="ctr">
            <a:normAutofit/>
          </a:bodyPr>
          <a:lstStyle>
            <a:lvl1pPr algn="l">
              <a:defRPr sz="2800" b="0" cap="all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886200"/>
            <a:ext cx="638236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953000"/>
            <a:ext cx="63823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BADDB-D5E5-49C4-89FD-590A3DFF3244}" type="datetimeFigureOut">
              <a:rPr lang="bg-BG" smtClean="0"/>
              <a:t>24.5.2019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53F3C-60A6-4AD0-86B2-E9E4B3EF8CB2}" type="slidenum">
              <a:rPr lang="bg-BG" smtClean="0"/>
              <a:t>‹#›</a:t>
            </a:fld>
            <a:endParaRPr lang="bg-BG"/>
          </a:p>
        </p:txBody>
      </p:sp>
      <p:sp>
        <p:nvSpPr>
          <p:cNvPr id="14" name="TextBox 13"/>
          <p:cNvSpPr txBox="1"/>
          <p:nvPr/>
        </p:nvSpPr>
        <p:spPr>
          <a:xfrm>
            <a:off x="228600" y="710624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696200" y="2768601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983546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7525658" cy="28956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2800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3400" y="3928534"/>
            <a:ext cx="6382361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0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766735"/>
            <a:ext cx="6382360" cy="1253065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BADDB-D5E5-49C4-89FD-590A3DFF3244}" type="datetimeFigureOut">
              <a:rPr lang="bg-BG" smtClean="0"/>
              <a:t>24.5.2019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53F3C-60A6-4AD0-86B2-E9E4B3EF8CB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122143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 algn="l"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1"/>
            <a:ext cx="6554867" cy="376767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BADDB-D5E5-49C4-89FD-590A3DFF3244}" type="datetimeFigureOut">
              <a:rPr lang="bg-BG" smtClean="0"/>
              <a:t>24.5.2019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53F3C-60A6-4AD0-86B2-E9E4B3EF8CB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187871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66406" y="533400"/>
            <a:ext cx="2044194" cy="4419600"/>
          </a:xfrm>
        </p:spPr>
        <p:txBody>
          <a:bodyPr vert="eaVert">
            <a:normAutofit/>
          </a:bodyPr>
          <a:lstStyle>
            <a:lvl1pPr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0"/>
            <a:ext cx="5850012" cy="54864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BADDB-D5E5-49C4-89FD-590A3DFF3244}" type="datetimeFigureOut">
              <a:rPr lang="bg-BG" smtClean="0"/>
              <a:t>24.5.2019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53F3C-60A6-4AD0-86B2-E9E4B3EF8CB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41939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533400"/>
            <a:ext cx="6554867" cy="3767670"/>
          </a:xfrm>
        </p:spPr>
        <p:txBody>
          <a:bodyPr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BADDB-D5E5-49C4-89FD-590A3DFF3244}" type="datetimeFigureOut">
              <a:rPr lang="bg-BG" smtClean="0"/>
              <a:t>24.5.2019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53F3C-60A6-4AD0-86B2-E9E4B3EF8CB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34690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199"/>
            <a:ext cx="6402468" cy="2319867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4487333"/>
            <a:ext cx="6402467" cy="1532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BADDB-D5E5-49C4-89FD-590A3DFF3244}" type="datetimeFigureOut">
              <a:rPr lang="bg-BG" smtClean="0"/>
              <a:t>24.5.2019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53F3C-60A6-4AD0-86B2-E9E4B3EF8CB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691614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533400" y="533400"/>
            <a:ext cx="3949967" cy="3767667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533400"/>
            <a:ext cx="3948238" cy="37592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BADDB-D5E5-49C4-89FD-590A3DFF3244}" type="datetimeFigureOut">
              <a:rPr lang="bg-BG" smtClean="0"/>
              <a:t>24.5.2019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53F3C-60A6-4AD0-86B2-E9E4B3EF8CB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2609368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1" y="533400"/>
            <a:ext cx="3716866" cy="609600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399" y="1143000"/>
            <a:ext cx="3945467" cy="3158067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55016" y="566738"/>
            <a:ext cx="376405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 cap="all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2362" y="1143000"/>
            <a:ext cx="3956705" cy="3149600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BADDB-D5E5-49C4-89FD-590A3DFF3244}" type="datetimeFigureOut">
              <a:rPr lang="bg-BG" smtClean="0"/>
              <a:t>24.5.2019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53F3C-60A6-4AD0-86B2-E9E4B3EF8CB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93124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</p:spPr>
        <p:txBody>
          <a:bodyPr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BADDB-D5E5-49C4-89FD-590A3DFF3244}" type="datetimeFigureOut">
              <a:rPr lang="bg-BG" smtClean="0"/>
              <a:t>24.5.2019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53F3C-60A6-4AD0-86B2-E9E4B3EF8CB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37816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BADDB-D5E5-49C4-89FD-590A3DFF3244}" type="datetimeFigureOut">
              <a:rPr lang="bg-BG" smtClean="0"/>
              <a:t>24.5.2019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53F3C-60A6-4AD0-86B2-E9E4B3EF8CB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69728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8667" y="533400"/>
            <a:ext cx="3200400" cy="1524000"/>
          </a:xfrm>
        </p:spPr>
        <p:txBody>
          <a:bodyPr anchor="b">
            <a:normAutofit/>
          </a:bodyPr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533400"/>
            <a:ext cx="4438755" cy="5486400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18667" y="2209802"/>
            <a:ext cx="32004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BADDB-D5E5-49C4-89FD-590A3DFF3244}" type="datetimeFigureOut">
              <a:rPr lang="bg-BG" smtClean="0"/>
              <a:t>24.5.2019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53F3C-60A6-4AD0-86B2-E9E4B3EF8CB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64823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5800" y="1447800"/>
            <a:ext cx="3563258" cy="11430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762000" y="914400"/>
            <a:ext cx="3280974" cy="48006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96027" y="2743200"/>
            <a:ext cx="3564223" cy="2082800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BADDB-D5E5-49C4-89FD-590A3DFF3244}" type="datetimeFigureOut">
              <a:rPr lang="bg-BG" smtClean="0"/>
              <a:t>24.5.2019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33400" y="6172200"/>
            <a:ext cx="5811724" cy="365125"/>
          </a:xfrm>
        </p:spPr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53F3C-60A6-4AD0-86B2-E9E4B3EF8CB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19939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6670675" y="3894667"/>
            <a:ext cx="2470456" cy="2658533"/>
            <a:chOff x="6687077" y="3259666"/>
            <a:chExt cx="2981857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8756120" y="3259666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6687077" y="3486677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7772400" y="3581400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7923214" y="3433394"/>
              <a:ext cx="1739738" cy="173974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8398935" y="3985317"/>
              <a:ext cx="1264017" cy="1264016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3400" y="4495800"/>
            <a:ext cx="6554867" cy="15240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3400" y="533401"/>
            <a:ext cx="6554867" cy="3767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0245" y="6172203"/>
            <a:ext cx="1200463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FCCBADDB-D5E5-49C4-89FD-590A3DFF3244}" type="datetimeFigureOut">
              <a:rPr lang="bg-BG" smtClean="0"/>
              <a:t>24.5.2019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3400" y="6172200"/>
            <a:ext cx="5811724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74426" y="5578478"/>
            <a:ext cx="856907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28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F453F3C-60A6-4AD0-86B2-E9E4B3EF8CB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5697888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id"/><Relationship Id="rId2" Type="http://schemas.microsoft.com/office/2007/relationships/media" Target="../media/media1.mid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1.mid"/><Relationship Id="rId7" Type="http://schemas.openxmlformats.org/officeDocument/2006/relationships/image" Target="../media/image18.jpeg"/><Relationship Id="rId2" Type="http://schemas.microsoft.com/office/2007/relationships/media" Target="../media/media1.mid"/><Relationship Id="rId1" Type="http://schemas.openxmlformats.org/officeDocument/2006/relationships/tags" Target="../tags/tag9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id"/><Relationship Id="rId7" Type="http://schemas.openxmlformats.org/officeDocument/2006/relationships/image" Target="../media/image2.png"/><Relationship Id="rId2" Type="http://schemas.microsoft.com/office/2007/relationships/media" Target="../media/media1.mid"/><Relationship Id="rId1" Type="http://schemas.openxmlformats.org/officeDocument/2006/relationships/tags" Target="../tags/tag10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audio" Target="../media/media1.mid"/><Relationship Id="rId7" Type="http://schemas.openxmlformats.org/officeDocument/2006/relationships/image" Target="../media/image23.jpeg"/><Relationship Id="rId2" Type="http://schemas.microsoft.com/office/2007/relationships/media" Target="../media/media1.mid"/><Relationship Id="rId1" Type="http://schemas.openxmlformats.org/officeDocument/2006/relationships/tags" Target="../tags/tag1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audio" Target="../media/media1.mid"/><Relationship Id="rId7" Type="http://schemas.openxmlformats.org/officeDocument/2006/relationships/image" Target="../media/image27.jpeg"/><Relationship Id="rId2" Type="http://schemas.microsoft.com/office/2007/relationships/media" Target="../media/media1.mid"/><Relationship Id="rId1" Type="http://schemas.openxmlformats.org/officeDocument/2006/relationships/tags" Target="../tags/tag12.xml"/><Relationship Id="rId6" Type="http://schemas.openxmlformats.org/officeDocument/2006/relationships/image" Target="../media/image26.jpe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1.mid"/><Relationship Id="rId7" Type="http://schemas.openxmlformats.org/officeDocument/2006/relationships/image" Target="../media/image31.jpeg"/><Relationship Id="rId2" Type="http://schemas.microsoft.com/office/2007/relationships/media" Target="../media/media1.mid"/><Relationship Id="rId1" Type="http://schemas.openxmlformats.org/officeDocument/2006/relationships/tags" Target="../tags/tag13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audio" Target="../media/media1.mid"/><Relationship Id="rId7" Type="http://schemas.openxmlformats.org/officeDocument/2006/relationships/image" Target="../media/image34.jpeg"/><Relationship Id="rId2" Type="http://schemas.microsoft.com/office/2007/relationships/media" Target="../media/media1.mid"/><Relationship Id="rId1" Type="http://schemas.openxmlformats.org/officeDocument/2006/relationships/tags" Target="../tags/tag14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audio" Target="../media/media1.mid"/><Relationship Id="rId7" Type="http://schemas.openxmlformats.org/officeDocument/2006/relationships/image" Target="../media/image37.jpeg"/><Relationship Id="rId2" Type="http://schemas.microsoft.com/office/2007/relationships/media" Target="../media/media1.mid"/><Relationship Id="rId1" Type="http://schemas.openxmlformats.org/officeDocument/2006/relationships/tags" Target="../tags/tag16.xml"/><Relationship Id="rId6" Type="http://schemas.openxmlformats.org/officeDocument/2006/relationships/image" Target="../media/image36.jpeg"/><Relationship Id="rId5" Type="http://schemas.openxmlformats.org/officeDocument/2006/relationships/notesSlide" Target="../notesSlides/notesSlide2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id"/><Relationship Id="rId2" Type="http://schemas.microsoft.com/office/2007/relationships/media" Target="../media/media1.mid"/><Relationship Id="rId1" Type="http://schemas.openxmlformats.org/officeDocument/2006/relationships/tags" Target="../tags/tag17.xml"/><Relationship Id="rId6" Type="http://schemas.openxmlformats.org/officeDocument/2006/relationships/image" Target="../media/image40.jpe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id"/><Relationship Id="rId2" Type="http://schemas.microsoft.com/office/2007/relationships/media" Target="../media/media1.mid"/><Relationship Id="rId1" Type="http://schemas.openxmlformats.org/officeDocument/2006/relationships/tags" Target="../tags/tag18.xml"/><Relationship Id="rId6" Type="http://schemas.openxmlformats.org/officeDocument/2006/relationships/image" Target="../media/image2.png"/><Relationship Id="rId5" Type="http://schemas.openxmlformats.org/officeDocument/2006/relationships/image" Target="../media/image41.jpeg"/><Relationship Id="rId4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id"/><Relationship Id="rId2" Type="http://schemas.microsoft.com/office/2007/relationships/media" Target="../media/media1.mid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id"/><Relationship Id="rId2" Type="http://schemas.microsoft.com/office/2007/relationships/media" Target="../media/media1.mid"/><Relationship Id="rId1" Type="http://schemas.openxmlformats.org/officeDocument/2006/relationships/tags" Target="../tags/tag19.xml"/><Relationship Id="rId6" Type="http://schemas.openxmlformats.org/officeDocument/2006/relationships/image" Target="../media/image2.png"/><Relationship Id="rId5" Type="http://schemas.openxmlformats.org/officeDocument/2006/relationships/image" Target="../media/image42.png"/><Relationship Id="rId4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id"/><Relationship Id="rId1" Type="http://schemas.microsoft.com/office/2007/relationships/media" Target="../media/media1.mid"/><Relationship Id="rId6" Type="http://schemas.openxmlformats.org/officeDocument/2006/relationships/image" Target="../media/image2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id"/><Relationship Id="rId7" Type="http://schemas.openxmlformats.org/officeDocument/2006/relationships/image" Target="../media/image2.png"/><Relationship Id="rId2" Type="http://schemas.microsoft.com/office/2007/relationships/media" Target="../media/media1.mid"/><Relationship Id="rId1" Type="http://schemas.openxmlformats.org/officeDocument/2006/relationships/tags" Target="../tags/tag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id"/><Relationship Id="rId7" Type="http://schemas.openxmlformats.org/officeDocument/2006/relationships/image" Target="../media/image2.png"/><Relationship Id="rId2" Type="http://schemas.microsoft.com/office/2007/relationships/media" Target="../media/media1.mid"/><Relationship Id="rId1" Type="http://schemas.openxmlformats.org/officeDocument/2006/relationships/tags" Target="../tags/tag4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id"/><Relationship Id="rId2" Type="http://schemas.microsoft.com/office/2007/relationships/media" Target="../media/media1.mid"/><Relationship Id="rId1" Type="http://schemas.openxmlformats.org/officeDocument/2006/relationships/tags" Target="../tags/tag5.xml"/><Relationship Id="rId6" Type="http://schemas.openxmlformats.org/officeDocument/2006/relationships/image" Target="../media/image2.png"/><Relationship Id="rId5" Type="http://schemas.openxmlformats.org/officeDocument/2006/relationships/image" Target="../media/image10.jpeg"/><Relationship Id="rId4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id"/><Relationship Id="rId2" Type="http://schemas.microsoft.com/office/2007/relationships/media" Target="../media/media1.mid"/><Relationship Id="rId1" Type="http://schemas.openxmlformats.org/officeDocument/2006/relationships/tags" Target="../tags/tag6.xml"/><Relationship Id="rId6" Type="http://schemas.openxmlformats.org/officeDocument/2006/relationships/image" Target="../media/image2.png"/><Relationship Id="rId5" Type="http://schemas.openxmlformats.org/officeDocument/2006/relationships/image" Target="../media/image11.jpeg"/><Relationship Id="rId4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id"/><Relationship Id="rId7" Type="http://schemas.openxmlformats.org/officeDocument/2006/relationships/image" Target="../media/image2.png"/><Relationship Id="rId2" Type="http://schemas.microsoft.com/office/2007/relationships/media" Target="../media/media1.mid"/><Relationship Id="rId1" Type="http://schemas.openxmlformats.org/officeDocument/2006/relationships/tags" Target="../tags/tag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id"/><Relationship Id="rId7" Type="http://schemas.openxmlformats.org/officeDocument/2006/relationships/image" Target="../media/image2.png"/><Relationship Id="rId2" Type="http://schemas.microsoft.com/office/2007/relationships/media" Target="../media/media1.mid"/><Relationship Id="rId1" Type="http://schemas.openxmlformats.org/officeDocument/2006/relationships/tags" Target="../tags/tag8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-44SOU\Desktop\snimki prezentachiq\2000px-Flag_of_Spain.svg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15416"/>
            <a:ext cx="9164733" cy="7173416"/>
          </a:xfrm>
          <a:prstGeom prst="roundRect">
            <a:avLst>
              <a:gd name="adj" fmla="val 0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8032" y="116632"/>
            <a:ext cx="7772400" cy="1326009"/>
          </a:xfrm>
        </p:spPr>
        <p:txBody>
          <a:bodyPr>
            <a:normAutofit fontScale="900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all" dirty="0" smtClean="0">
                <a:ln w="0">
                  <a:solidFill>
                    <a:schemeClr val="bg1">
                      <a:lumMod val="95000"/>
                    </a:schemeClr>
                  </a:solidFill>
                </a:ln>
                <a:solidFill>
                  <a:schemeClr val="bg1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FIRST TRANSNATIONAL MEETING IN BADAJOZ - SPAIN </a:t>
            </a:r>
            <a:endParaRPr lang="bg-BG" sz="4000" b="1" cap="all" dirty="0">
              <a:ln w="0">
                <a:solidFill>
                  <a:schemeClr val="bg1">
                    <a:lumMod val="95000"/>
                  </a:schemeClr>
                </a:solidFill>
              </a:ln>
              <a:solidFill>
                <a:schemeClr val="bg1"/>
              </a:solidFill>
              <a:effectLst>
                <a:reflection blurRad="12700" stA="50000" endPos="50000" dist="5000" dir="5400000" sy="-100000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7584" y="5733256"/>
            <a:ext cx="7632848" cy="72008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baseline="30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November – 16</a:t>
            </a:r>
            <a:r>
              <a:rPr lang="en-US" baseline="30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November 2017</a:t>
            </a:r>
            <a:endParaRPr lang="bg-BG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soapoperastarter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244408" y="6148536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59323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4586">
        <p:split/>
      </p:transition>
    </mc:Choice>
    <mc:Fallback xmlns="">
      <p:transition spd="slow" advTm="4586">
        <p:spli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8"/>
          <p:cNvPicPr>
            <a:picLocks noGrp="1" noChangeAspect="1"/>
          </p:cNvPicPr>
          <p:nvPr>
            <p:ph sz="half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3" y="1628800"/>
            <a:ext cx="2592288" cy="34563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39055"/>
            <a:ext cx="2664296" cy="35523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002227"/>
            <a:ext cx="2569537" cy="34260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Box 1"/>
          <p:cNvSpPr txBox="1"/>
          <p:nvPr/>
        </p:nvSpPr>
        <p:spPr>
          <a:xfrm>
            <a:off x="539552" y="5445224"/>
            <a:ext cx="8280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8A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We looked at the school and saw the different halls in which the children learn.</a:t>
            </a:r>
            <a:endParaRPr lang="bg-BG" sz="2400" dirty="0">
              <a:solidFill>
                <a:srgbClr val="8A0000"/>
              </a:solidFill>
              <a:latin typeface="Times New Roman" panose="02020603050405020304" pitchFamily="18" charset="0"/>
              <a:ea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soapoperastarter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972097" y="5870661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75439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14128">
        <p14:switch dir="l"/>
      </p:transition>
    </mc:Choice>
    <mc:Fallback xmlns="">
      <p:transition spd="slow" advTm="1412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sz="half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2396953"/>
            <a:ext cx="2809702" cy="37490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Content Placeholder 4"/>
          <p:cNvPicPr>
            <a:picLocks noGrp="1" noChangeAspect="1"/>
          </p:cNvPicPr>
          <p:nvPr>
            <p:ph sz="quarter" idx="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420888"/>
            <a:ext cx="2808312" cy="3744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Box 1"/>
          <p:cNvSpPr txBox="1"/>
          <p:nvPr/>
        </p:nvSpPr>
        <p:spPr>
          <a:xfrm>
            <a:off x="683568" y="886361"/>
            <a:ext cx="777686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rgbClr val="8A0000"/>
                </a:solidFill>
              </a:rPr>
              <a:t>Visitors in Badajoz will find castles, Arab citadels and historic Jewish quarters, as well as the chance to explore the </a:t>
            </a:r>
            <a:r>
              <a:rPr lang="en-US" sz="2500" dirty="0" err="1" smtClean="0">
                <a:solidFill>
                  <a:srgbClr val="8A0000"/>
                </a:solidFill>
              </a:rPr>
              <a:t>Mudejor</a:t>
            </a:r>
            <a:r>
              <a:rPr lang="en-US" sz="2500" dirty="0" smtClean="0">
                <a:solidFill>
                  <a:srgbClr val="8A0000"/>
                </a:solidFill>
              </a:rPr>
              <a:t> Route.</a:t>
            </a:r>
            <a:endParaRPr lang="bg-BG" sz="2500" dirty="0">
              <a:solidFill>
                <a:srgbClr val="8A0000"/>
              </a:solidFill>
            </a:endParaRPr>
          </a:p>
        </p:txBody>
      </p:sp>
      <p:pic>
        <p:nvPicPr>
          <p:cNvPr id="3" name="soapoperastarter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850832" y="5813919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9524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15205">
        <p14:switch dir="r"/>
      </p:transition>
    </mc:Choice>
    <mc:Fallback xmlns="">
      <p:transition spd="slow" advTm="1520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sz="half" idx="13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02"/>
          <a:stretch/>
        </p:blipFill>
        <p:spPr>
          <a:xfrm rot="21164539">
            <a:off x="406218" y="342285"/>
            <a:ext cx="2654880" cy="235092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Content Placeholder 4"/>
          <p:cNvPicPr>
            <a:picLocks noGrp="1" noChangeAspect="1"/>
          </p:cNvPicPr>
          <p:nvPr>
            <p:ph sz="quarter" idx="4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5560509" y="1319459"/>
            <a:ext cx="2281844" cy="25852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118526">
            <a:off x="462676" y="3024992"/>
            <a:ext cx="2694306" cy="29729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35914">
            <a:off x="2718922" y="1416858"/>
            <a:ext cx="2479954" cy="21967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3439368" y="-5829"/>
            <a:ext cx="3240360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models of logos made by the </a:t>
            </a:r>
            <a:r>
              <a:rPr lang="en-US" sz="2500" dirty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2500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panish students.</a:t>
            </a:r>
            <a:endParaRPr lang="bg-BG" sz="2500" dirty="0">
              <a:solidFill>
                <a:srgbClr val="8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User-44SOU\Desktop\snimki prezentachiq\IMG_20171115_155403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708920"/>
            <a:ext cx="2591334" cy="34551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" name="soapoperastarter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7994848" y="5866671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56409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10552">
        <p14:switch dir="r"/>
      </p:transition>
    </mc:Choice>
    <mc:Fallback xmlns="">
      <p:transition spd="slow" advTm="105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sz="half" idx="13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6704" y="1181680"/>
            <a:ext cx="2517744" cy="33569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Content Placeholder 6"/>
          <p:cNvPicPr>
            <a:picLocks noGrp="1" noChangeAspect="1"/>
          </p:cNvPicPr>
          <p:nvPr>
            <p:ph sz="quarter" idx="4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07" y="1181680"/>
            <a:ext cx="2414979" cy="32199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8909" y="1325696"/>
            <a:ext cx="2549586" cy="33994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TextBox 1"/>
          <p:cNvSpPr txBox="1"/>
          <p:nvPr/>
        </p:nvSpPr>
        <p:spPr>
          <a:xfrm>
            <a:off x="683568" y="5229200"/>
            <a:ext cx="806489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rgbClr val="8A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Some of the sights of the town.</a:t>
            </a:r>
            <a:endParaRPr lang="bg-BG" sz="2500" dirty="0">
              <a:solidFill>
                <a:srgbClr val="8A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soapoperastarter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994848" y="5618154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2754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10652">
        <p14:switch dir="l"/>
      </p:transition>
    </mc:Choice>
    <mc:Fallback xmlns="">
      <p:transition spd="slow" advTm="106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sz="half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764704"/>
            <a:ext cx="2376264" cy="31683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Content Placeholder 4"/>
          <p:cNvPicPr>
            <a:picLocks noGrp="1" noChangeAspect="1"/>
          </p:cNvPicPr>
          <p:nvPr>
            <p:ph sz="quarter" idx="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052736"/>
            <a:ext cx="2592288" cy="3172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0" name="Picture 2" descr="C:\Users\User-44SOU\Desktop\snimki prezentachiq\IMG_20171115_19352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5" y="1052735"/>
            <a:ext cx="2379461" cy="3172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2" name="TextBox 1"/>
          <p:cNvSpPr txBox="1"/>
          <p:nvPr/>
        </p:nvSpPr>
        <p:spPr>
          <a:xfrm>
            <a:off x="2123728" y="4941168"/>
            <a:ext cx="45365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a walk through Badajoz.</a:t>
            </a:r>
            <a:endParaRPr lang="bg-BG" sz="2500" dirty="0">
              <a:solidFill>
                <a:srgbClr val="8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soapoperastarter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926036" y="5733256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73850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10797">
        <p14:switch dir="r"/>
      </p:transition>
    </mc:Choice>
    <mc:Fallback xmlns="">
      <p:transition spd="slow" advTm="107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440" y="1412776"/>
            <a:ext cx="2456802" cy="3275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2339752" y="5301208"/>
            <a:ext cx="4536504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</a:t>
            </a:r>
            <a:r>
              <a:rPr lang="en-US" sz="2500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alking through Badajoz.</a:t>
            </a:r>
            <a:endParaRPr lang="bg-BG" sz="2500" dirty="0">
              <a:solidFill>
                <a:srgbClr val="8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User-44SOU\Desktop\snimki prezentachiq\IMG_20171115_19131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3061" y="986239"/>
            <a:ext cx="2520280" cy="32757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-44SOU\Desktop\snimki prezentachiq\IMG_20171114_20021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599747">
            <a:off x="6084253" y="1412840"/>
            <a:ext cx="2456687" cy="32755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soapoperastarter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931461" y="5877272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57286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10797">
        <p14:switch dir="r"/>
      </p:transition>
    </mc:Choice>
    <mc:Fallback xmlns="">
      <p:transition spd="slow" advTm="1079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914263"/>
            <a:ext cx="5883232" cy="4411451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2" name="TextBox 1"/>
          <p:cNvSpPr txBox="1"/>
          <p:nvPr/>
        </p:nvSpPr>
        <p:spPr>
          <a:xfrm>
            <a:off x="755576" y="908720"/>
            <a:ext cx="7704856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coordinators and the teachers participating in the project.</a:t>
            </a:r>
            <a:endParaRPr lang="bg-BG" sz="2500" dirty="0">
              <a:solidFill>
                <a:srgbClr val="8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6951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9148">
        <p14:switch dir="l"/>
      </p:transition>
    </mc:Choice>
    <mc:Fallback xmlns="">
      <p:transition spd="slow" advTm="914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7251" y="1095058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2500" cap="none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en-US" sz="2500" cap="none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traditional local gastronomy consist of dishes such of hare and partridge prepared in a range of ways, and </a:t>
            </a:r>
            <a:r>
              <a:rPr lang="en-US" sz="2500" cap="none" dirty="0" err="1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variow</a:t>
            </a:r>
            <a:r>
              <a:rPr lang="en-US" sz="2500" cap="none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Iberian pork products.</a:t>
            </a:r>
            <a:endParaRPr lang="bg-BG" sz="2500" cap="none" dirty="0">
              <a:solidFill>
                <a:srgbClr val="8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9" name="Picture 5" descr="C:\Users\User-44SOU\Desktop\snimki prezentachiq\IMG_20171116_23512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76496">
            <a:off x="6687072" y="3521978"/>
            <a:ext cx="2052228" cy="27363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  <p:pic>
        <p:nvPicPr>
          <p:cNvPr id="1030" name="Picture 6" descr="C:\Users\User-44SOU\Desktop\snimki prezentachiq\IMG_20171116_235142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33377">
            <a:off x="2194856" y="2508837"/>
            <a:ext cx="2061660" cy="27488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Moderately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  <p:pic>
        <p:nvPicPr>
          <p:cNvPr id="1031" name="Picture 7" descr="C:\Users\User-44SOU\Desktop\snimki prezentachiq\IMG_20171117_002031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30942">
            <a:off x="4724407" y="2573937"/>
            <a:ext cx="2041959" cy="27226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  <p:pic>
        <p:nvPicPr>
          <p:cNvPr id="1032" name="Picture 8" descr="C:\Users\User-44SOU\Desktop\snimki prezentachiq\IMG_20171117_005500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03958">
            <a:off x="176644" y="3502639"/>
            <a:ext cx="2041959" cy="27226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Moderately"/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/>
        </p:spPr>
      </p:pic>
      <p:pic>
        <p:nvPicPr>
          <p:cNvPr id="3" name="soapoperastarter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8087833" y="5843736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89566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13048">
        <p14:switch dir="r"/>
      </p:transition>
    </mc:Choice>
    <mc:Fallback xmlns="">
      <p:transition spd="slow" advTm="1304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3"/>
          </p:nvPr>
        </p:nvSpPr>
        <p:spPr>
          <a:xfrm>
            <a:off x="4735776" y="1640955"/>
            <a:ext cx="3419856" cy="3493008"/>
          </a:xfrm>
        </p:spPr>
        <p:txBody>
          <a:bodyPr>
            <a:normAutofit fontScale="92500" lnSpcReduction="20000"/>
          </a:bodyPr>
          <a:lstStyle/>
          <a:p>
            <a:pPr marL="137160" indent="0" algn="ctr">
              <a:buNone/>
            </a:pPr>
            <a:r>
              <a:rPr lang="en-US" sz="2500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Place of interest includes the historical quarters at towns such as </a:t>
            </a:r>
            <a:r>
              <a:rPr lang="en-US" sz="2500" dirty="0" err="1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2500" dirty="0" err="1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lburquerque</a:t>
            </a:r>
            <a:r>
              <a:rPr lang="en-US" sz="2500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Jerez de </a:t>
            </a:r>
            <a:r>
              <a:rPr lang="en-US" sz="2500" dirty="0" err="1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los</a:t>
            </a:r>
            <a:r>
              <a:rPr lang="en-US" sz="2500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Caballeros, </a:t>
            </a:r>
            <a:r>
              <a:rPr lang="en-US" sz="2500" dirty="0" err="1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Oliventa</a:t>
            </a:r>
            <a:r>
              <a:rPr lang="en-US" sz="2500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sz="2500" dirty="0" err="1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Zatra</a:t>
            </a:r>
            <a:r>
              <a:rPr lang="en-US" sz="2500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US" sz="2500" dirty="0" err="1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particulary</a:t>
            </a:r>
            <a:r>
              <a:rPr lang="en-US" sz="2500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the capital Merida, whose Archeological site has been awarded the world heritage designation by the UNESCO </a:t>
            </a:r>
            <a:endParaRPr lang="bg-BG" sz="2500" dirty="0">
              <a:solidFill>
                <a:srgbClr val="8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soapoperastarter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50832" y="5821363"/>
            <a:ext cx="609600" cy="60960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sz="quarter" idx="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756398"/>
            <a:ext cx="2631061" cy="5262121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795094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14186">
        <p14:switch dir="l"/>
      </p:transition>
    </mc:Choice>
    <mc:Fallback xmlns="">
      <p:transition spd="slow" advTm="1418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User-44SOU\Desktop\snimki prezentachiq\IMG_20171117_11061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908720"/>
            <a:ext cx="4032448" cy="5376597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ontent Placeholder 7"/>
          <p:cNvSpPr txBox="1">
            <a:spLocks noGrp="1"/>
          </p:cNvSpPr>
          <p:nvPr>
            <p:ph sz="quarter" idx="4"/>
          </p:nvPr>
        </p:nvSpPr>
        <p:spPr>
          <a:xfrm>
            <a:off x="395536" y="764704"/>
            <a:ext cx="3816424" cy="56815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37160" indent="0" algn="ctr">
              <a:buNone/>
            </a:pPr>
            <a:r>
              <a:rPr lang="en-US" sz="1700" dirty="0" smtClean="0">
                <a:solidFill>
                  <a:srgbClr val="8A0000"/>
                </a:solidFill>
              </a:rPr>
              <a:t>  Leaving Badajoz all the partners have agreed on the following.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700" dirty="0" smtClean="0">
                <a:solidFill>
                  <a:srgbClr val="8A0000"/>
                </a:solidFill>
              </a:rPr>
              <a:t>The Transnational Learning Activities will take place: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500" dirty="0" smtClean="0">
                <a:solidFill>
                  <a:srgbClr val="8A0000"/>
                </a:solidFill>
              </a:rPr>
              <a:t>From March 19</a:t>
            </a:r>
            <a:r>
              <a:rPr lang="en-US" sz="1500" baseline="30000" dirty="0" smtClean="0">
                <a:solidFill>
                  <a:srgbClr val="8A0000"/>
                </a:solidFill>
              </a:rPr>
              <a:t>th</a:t>
            </a:r>
            <a:r>
              <a:rPr lang="en-US" sz="1500" dirty="0" smtClean="0">
                <a:solidFill>
                  <a:srgbClr val="8A0000"/>
                </a:solidFill>
              </a:rPr>
              <a:t> to 23</a:t>
            </a:r>
            <a:r>
              <a:rPr lang="en-US" sz="1500" baseline="30000" dirty="0" smtClean="0">
                <a:solidFill>
                  <a:srgbClr val="8A0000"/>
                </a:solidFill>
              </a:rPr>
              <a:t>rd</a:t>
            </a:r>
            <a:r>
              <a:rPr lang="en-US" sz="1500" dirty="0" smtClean="0">
                <a:solidFill>
                  <a:srgbClr val="8A0000"/>
                </a:solidFill>
              </a:rPr>
              <a:t> 2018 in Ljubljana (Slovenia)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500" dirty="0" smtClean="0">
                <a:solidFill>
                  <a:srgbClr val="8A0000"/>
                </a:solidFill>
              </a:rPr>
              <a:t>From April 16 to 20, 2018 in </a:t>
            </a:r>
            <a:r>
              <a:rPr lang="en-US" sz="1500" dirty="0" err="1" smtClean="0">
                <a:solidFill>
                  <a:srgbClr val="8A0000"/>
                </a:solidFill>
              </a:rPr>
              <a:t>Bombarral</a:t>
            </a:r>
            <a:r>
              <a:rPr lang="en-US" sz="1500" dirty="0" smtClean="0">
                <a:solidFill>
                  <a:srgbClr val="8A0000"/>
                </a:solidFill>
              </a:rPr>
              <a:t> (Portugal)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500" dirty="0" smtClean="0">
                <a:solidFill>
                  <a:srgbClr val="8A0000"/>
                </a:solidFill>
              </a:rPr>
              <a:t>From 1</a:t>
            </a:r>
            <a:r>
              <a:rPr lang="en-US" sz="1500" baseline="30000" dirty="0" smtClean="0">
                <a:solidFill>
                  <a:srgbClr val="8A0000"/>
                </a:solidFill>
              </a:rPr>
              <a:t>st</a:t>
            </a:r>
            <a:r>
              <a:rPr lang="en-US" sz="1500" dirty="0" smtClean="0">
                <a:solidFill>
                  <a:srgbClr val="8A0000"/>
                </a:solidFill>
              </a:rPr>
              <a:t> to 5</a:t>
            </a:r>
            <a:r>
              <a:rPr lang="en-US" sz="1500" baseline="30000" dirty="0" smtClean="0">
                <a:solidFill>
                  <a:srgbClr val="8A0000"/>
                </a:solidFill>
              </a:rPr>
              <a:t>th</a:t>
            </a:r>
            <a:r>
              <a:rPr lang="en-US" sz="1500" dirty="0" smtClean="0">
                <a:solidFill>
                  <a:srgbClr val="8A0000"/>
                </a:solidFill>
              </a:rPr>
              <a:t> October 2018 in Sofia (Bulgaria)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1500" dirty="0" smtClean="0">
                <a:solidFill>
                  <a:srgbClr val="8A0000"/>
                </a:solidFill>
              </a:rPr>
              <a:t>From 18</a:t>
            </a:r>
            <a:r>
              <a:rPr lang="en-US" sz="1500" baseline="30000" dirty="0" smtClean="0">
                <a:solidFill>
                  <a:srgbClr val="8A0000"/>
                </a:solidFill>
              </a:rPr>
              <a:t>th</a:t>
            </a:r>
            <a:r>
              <a:rPr lang="en-US" sz="1500" dirty="0" smtClean="0">
                <a:solidFill>
                  <a:srgbClr val="8A0000"/>
                </a:solidFill>
              </a:rPr>
              <a:t> to 22</a:t>
            </a:r>
            <a:r>
              <a:rPr lang="en-US" sz="1500" baseline="30000" dirty="0" smtClean="0">
                <a:solidFill>
                  <a:srgbClr val="8A0000"/>
                </a:solidFill>
              </a:rPr>
              <a:t>nd</a:t>
            </a:r>
            <a:r>
              <a:rPr lang="en-US" sz="1500" dirty="0" smtClean="0">
                <a:solidFill>
                  <a:srgbClr val="8A0000"/>
                </a:solidFill>
              </a:rPr>
              <a:t> March 2018 in Badajoz (Spain)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700" dirty="0" smtClean="0">
                <a:solidFill>
                  <a:srgbClr val="8A0000"/>
                </a:solidFill>
              </a:rPr>
              <a:t>The Second Transnational Meeting will take place in </a:t>
            </a:r>
            <a:r>
              <a:rPr lang="en-US" sz="1700" dirty="0" err="1" smtClean="0">
                <a:solidFill>
                  <a:srgbClr val="8A0000"/>
                </a:solidFill>
              </a:rPr>
              <a:t>Bombarral</a:t>
            </a:r>
            <a:r>
              <a:rPr lang="en-US" sz="1700" dirty="0" smtClean="0">
                <a:solidFill>
                  <a:srgbClr val="8A0000"/>
                </a:solidFill>
              </a:rPr>
              <a:t> during the Transnational Learning Activity from 16 to 20, 2018, and the final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1700" dirty="0" smtClean="0">
                <a:solidFill>
                  <a:srgbClr val="8A0000"/>
                </a:solidFill>
              </a:rPr>
              <a:t>Transnational Meeting will take place in Slovenia from 22 to 25 April 2019.</a:t>
            </a:r>
          </a:p>
        </p:txBody>
      </p:sp>
      <p:pic>
        <p:nvPicPr>
          <p:cNvPr id="2" name="soapoperastarter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50832" y="5814347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99000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22708">
        <p14:switch dir="l"/>
      </p:transition>
    </mc:Choice>
    <mc:Fallback xmlns="">
      <p:transition spd="slow" advTm="2270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332656"/>
            <a:ext cx="7024744" cy="1143000"/>
          </a:xfrm>
        </p:spPr>
        <p:txBody>
          <a:bodyPr/>
          <a:lstStyle/>
          <a:p>
            <a:pPr algn="ctr"/>
            <a:r>
              <a:rPr lang="en-US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first day in Badajoz</a:t>
            </a:r>
            <a:endParaRPr lang="bg-BG" dirty="0">
              <a:solidFill>
                <a:srgbClr val="8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4"/>
          </p:nvPr>
        </p:nvSpPr>
        <p:spPr>
          <a:xfrm>
            <a:off x="755576" y="2380317"/>
            <a:ext cx="4186808" cy="2908920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en-US" sz="2400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dirty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2400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irst Transnational meeting of the Erasmus </a:t>
            </a:r>
            <a:r>
              <a:rPr lang="en-US" sz="2400" dirty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sz="2400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KA219 project ‘’European Olympics’’ has been held in Badajoz from the 14</a:t>
            </a:r>
            <a:r>
              <a:rPr lang="en-US" sz="2400" baseline="30000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to 16</a:t>
            </a:r>
            <a:r>
              <a:rPr lang="en-US" sz="2400" baseline="30000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400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November 2017.</a:t>
            </a:r>
          </a:p>
        </p:txBody>
      </p:sp>
      <p:pic>
        <p:nvPicPr>
          <p:cNvPr id="6" name="soapoperastarter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244408" y="6148536"/>
            <a:ext cx="609600" cy="609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15077" y="2417232"/>
            <a:ext cx="4428923" cy="273995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07116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10000">
        <p14:switch dir="r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Резултат с изображение за badajoz coat of arm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9538" y="692696"/>
            <a:ext cx="4495800" cy="57054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827584" y="2852936"/>
            <a:ext cx="754859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4000" b="1" cap="all" dirty="0" smtClean="0">
                <a:ln w="38100">
                  <a:solidFill>
                    <a:srgbClr val="002060"/>
                  </a:solidFill>
                </a:ln>
                <a:solidFill>
                  <a:schemeClr val="bg1"/>
                </a:solidFill>
                <a:effectLst/>
              </a:rPr>
              <a:t>Thank you for your attention!</a:t>
            </a:r>
            <a:endParaRPr lang="en-US" sz="4000" b="1" cap="all" dirty="0">
              <a:ln w="38100">
                <a:solidFill>
                  <a:srgbClr val="002060"/>
                </a:solidFill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020272" y="6093296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44 High School </a:t>
            </a:r>
            <a:r>
              <a:rPr lang="en-US" sz="1600" dirty="0" err="1"/>
              <a:t>Neofit</a:t>
            </a:r>
            <a:r>
              <a:rPr lang="en-US" sz="1600" dirty="0"/>
              <a:t> </a:t>
            </a:r>
            <a:r>
              <a:rPr lang="en-US" sz="1600" dirty="0" err="1"/>
              <a:t>Bozveli</a:t>
            </a:r>
            <a:endParaRPr lang="en-US" sz="1600" dirty="0"/>
          </a:p>
        </p:txBody>
      </p:sp>
      <p:pic>
        <p:nvPicPr>
          <p:cNvPr id="7" name="soapoperastarter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534400" y="5534001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1026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5785">
        <p14:ripple/>
      </p:transition>
    </mc:Choice>
    <mc:Fallback xmlns="">
      <p:transition spd="slow" advTm="578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4"/>
          </p:nvPr>
        </p:nvSpPr>
        <p:spPr>
          <a:xfrm>
            <a:off x="539552" y="1124744"/>
            <a:ext cx="8064896" cy="1440160"/>
          </a:xfrm>
        </p:spPr>
        <p:txBody>
          <a:bodyPr/>
          <a:lstStyle/>
          <a:p>
            <a:pPr marL="68580" indent="0">
              <a:buNone/>
            </a:pPr>
            <a:r>
              <a:rPr lang="en-US" dirty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town is located in the south of the region of </a:t>
            </a:r>
            <a:r>
              <a:rPr lang="en-US" dirty="0" err="1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Extramadura</a:t>
            </a:r>
            <a:r>
              <a:rPr lang="en-US" dirty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in western Spain. It is the largest province in the country, and is a land of contracts.</a:t>
            </a:r>
          </a:p>
          <a:p>
            <a:pPr marL="68580" indent="0">
              <a:buNone/>
            </a:pP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4383" y="2492896"/>
            <a:ext cx="5275234" cy="378111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03848" y="4653136"/>
            <a:ext cx="477786" cy="477786"/>
          </a:xfrm>
          <a:prstGeom prst="rect">
            <a:avLst/>
          </a:prstGeom>
        </p:spPr>
      </p:pic>
      <p:pic>
        <p:nvPicPr>
          <p:cNvPr id="2" name="soapoperastart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94848" y="587727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6586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13"/>
          </p:nvPr>
        </p:nvSpPr>
        <p:spPr>
          <a:xfrm>
            <a:off x="4954370" y="368040"/>
            <a:ext cx="3419856" cy="3493008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en-US" sz="2400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were kindly welcomed by the principal of the school.</a:t>
            </a:r>
          </a:p>
          <a:p>
            <a:pPr marL="137160" indent="0" algn="ctr">
              <a:buNone/>
            </a:pPr>
            <a:r>
              <a:rPr lang="en-US" sz="2400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 of us represented the country from which we come.</a:t>
            </a:r>
            <a:endParaRPr lang="bg-BG" sz="2400" dirty="0">
              <a:solidFill>
                <a:srgbClr val="8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760321"/>
            <a:ext cx="3960440" cy="55489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Users\User-44SOU\Desktop\snimki prezentachiq\IMG_20171115_125126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8203" y="3534820"/>
            <a:ext cx="2160240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soapoperastarter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083624" y="5805264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12070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10000">
        <p14:switch dir="r"/>
      </p:transition>
    </mc:Choice>
    <mc:Fallback xmlns="">
      <p:transition spd="slow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/>
          <p:cNvPicPr>
            <a:picLocks noGrp="1" noChangeAspect="1"/>
          </p:cNvPicPr>
          <p:nvPr>
            <p:ph sz="half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7441">
            <a:off x="5093510" y="690692"/>
            <a:ext cx="3392396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Content Placeholder 6"/>
          <p:cNvPicPr>
            <a:picLocks noGrp="1" noChangeAspect="1"/>
          </p:cNvPicPr>
          <p:nvPr>
            <p:ph sz="quarter" idx="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48" y="620688"/>
            <a:ext cx="3392396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611560" y="5703639"/>
            <a:ext cx="79208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Our visit started with a mood. The children sang a great song.</a:t>
            </a:r>
            <a:endParaRPr lang="bg-BG" sz="2400" dirty="0">
              <a:solidFill>
                <a:srgbClr val="8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soapoperastarter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00392" y="5989452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762126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10745">
        <p14:switch dir="l"/>
      </p:transition>
    </mc:Choice>
    <mc:Fallback xmlns="">
      <p:transition spd="slow" advTm="1074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3"/>
          </p:nvPr>
        </p:nvSpPr>
        <p:spPr>
          <a:xfrm>
            <a:off x="4860032" y="1880208"/>
            <a:ext cx="3419856" cy="3493008"/>
          </a:xfrm>
        </p:spPr>
        <p:txBody>
          <a:bodyPr>
            <a:normAutofit lnSpcReduction="10000"/>
          </a:bodyPr>
          <a:lstStyle/>
          <a:p>
            <a:pPr marL="137160" indent="0" algn="ctr">
              <a:buNone/>
            </a:pPr>
            <a:r>
              <a:rPr lang="en-US" sz="2500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Erasmus team saw interesting presentations at the workshops and reviewed various projects.</a:t>
            </a:r>
          </a:p>
          <a:p>
            <a:pPr marL="137160" indent="0" algn="ctr">
              <a:buNone/>
            </a:pPr>
            <a:r>
              <a:rPr lang="en-US" sz="2500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first presentation was “About </a:t>
            </a:r>
            <a:r>
              <a:rPr lang="en-US" sz="2500" dirty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en-US" sz="2500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ur High-School”.</a:t>
            </a:r>
            <a:endParaRPr lang="bg-BG" sz="2500" dirty="0">
              <a:solidFill>
                <a:srgbClr val="8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3888432" cy="5296571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" name="soapoperastarter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75088" y="5805264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626265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14738">
        <p14:switch dir="r"/>
      </p:transition>
    </mc:Choice>
    <mc:Fallback xmlns="">
      <p:transition spd="slow" advTm="1473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sz="half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052736"/>
            <a:ext cx="3805070" cy="507342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Content Placeholder 6"/>
          <p:cNvSpPr>
            <a:spLocks noGrp="1"/>
          </p:cNvSpPr>
          <p:nvPr>
            <p:ph sz="quarter" idx="4"/>
          </p:nvPr>
        </p:nvSpPr>
        <p:spPr>
          <a:xfrm>
            <a:off x="755576" y="2492896"/>
            <a:ext cx="3419856" cy="2160240"/>
          </a:xfrm>
        </p:spPr>
        <p:txBody>
          <a:bodyPr>
            <a:normAutofit/>
          </a:bodyPr>
          <a:lstStyle/>
          <a:p>
            <a:pPr marL="137160" indent="0" algn="ctr">
              <a:buNone/>
            </a:pPr>
            <a:r>
              <a:rPr lang="en-US" sz="2500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second presentation was about Spain. We learned a lot about main cities, gastronomy, customs and habits.</a:t>
            </a:r>
            <a:endParaRPr lang="bg-BG" sz="2500" dirty="0">
              <a:solidFill>
                <a:srgbClr val="8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soapoperastarter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072270" y="5877272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830395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13880">
        <p14:switch dir="r"/>
      </p:transition>
    </mc:Choice>
    <mc:Fallback xmlns="">
      <p:transition spd="slow" advTm="1388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132856"/>
            <a:ext cx="3028479" cy="403783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132856"/>
            <a:ext cx="3011846" cy="40146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/>
        </p:spPr>
      </p:pic>
      <p:sp>
        <p:nvSpPr>
          <p:cNvPr id="2" name="TextBox 1"/>
          <p:cNvSpPr txBox="1"/>
          <p:nvPr/>
        </p:nvSpPr>
        <p:spPr>
          <a:xfrm>
            <a:off x="765280" y="983050"/>
            <a:ext cx="7854313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children were very happy to meet us. They asked us different questions.</a:t>
            </a:r>
            <a:endParaRPr lang="bg-BG" sz="2500" dirty="0">
              <a:solidFill>
                <a:srgbClr val="8A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soapoperastarter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012427" y="5842711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36354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10638">
        <p14:switch dir="l"/>
      </p:transition>
    </mc:Choice>
    <mc:Fallback xmlns="">
      <p:transition spd="slow" advTm="1063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692696"/>
            <a:ext cx="712891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800" b="0" dirty="0" smtClean="0">
                <a:solidFill>
                  <a:srgbClr val="8A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800" b="0" dirty="0" smtClean="0">
                <a:solidFill>
                  <a:srgbClr val="8A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HE SPANISH COORDINATOR SHOWED US </a:t>
            </a:r>
            <a:br>
              <a:rPr lang="en-US" sz="1800" b="0" dirty="0" smtClean="0">
                <a:solidFill>
                  <a:srgbClr val="8A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1800" dirty="0" smtClean="0">
                <a:solidFill>
                  <a:srgbClr val="8A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DIFFERENT MODELS OF POSTERS WHICH THE CHILDREN HAVE MADE</a:t>
            </a:r>
            <a:r>
              <a:rPr lang="en-US" sz="2500" b="0" dirty="0" smtClean="0">
                <a:solidFill>
                  <a:srgbClr val="8A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bg-BG" sz="2500" b="0" dirty="0">
              <a:solidFill>
                <a:srgbClr val="8A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3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833465"/>
            <a:ext cx="2824403" cy="37671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Content Placeholder 4"/>
          <p:cNvPicPr>
            <a:picLocks noGrp="1" noChangeAspect="1"/>
          </p:cNvPicPr>
          <p:nvPr>
            <p:ph sz="quarter" idx="4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7479" y="1833465"/>
            <a:ext cx="2818451" cy="3759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soapoperastarter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024283" y="5877272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14590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12686">
        <p14:switch dir="l"/>
      </p:transition>
    </mc:Choice>
    <mc:Fallback xmlns="">
      <p:transition spd="slow" advTm="1268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2.5|2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|0.9|0.9|0.8|0.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9|2.3|2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8|0.7|1.3|1|1.1|1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8|0.7|1.3|1|1.1|1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|0.9|1|1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9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9|0.9|1.1|0.9|0.8|0.9|0.8|0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7|0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|1.5|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9|1.1|1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|1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|0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8|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.3|0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2.2|2.1|1.9"/>
</p:tagLst>
</file>

<file path=ppt/theme/theme1.xml><?xml version="1.0" encoding="utf-8"?>
<a:theme xmlns:a="http://schemas.openxmlformats.org/drawingml/2006/main" name="Slice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3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2700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39887550</TotalTime>
  <Words>412</Words>
  <Application>Microsoft Office PowerPoint</Application>
  <PresentationFormat>On-screen Show (4:3)</PresentationFormat>
  <Paragraphs>34</Paragraphs>
  <Slides>20</Slides>
  <Notes>2</Notes>
  <HiddenSlides>0</HiddenSlides>
  <MMClips>19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Arial</vt:lpstr>
      <vt:lpstr>Calibri</vt:lpstr>
      <vt:lpstr>Century Gothic</vt:lpstr>
      <vt:lpstr>Tahoma</vt:lpstr>
      <vt:lpstr>Times New Roman</vt:lpstr>
      <vt:lpstr>Wingdings</vt:lpstr>
      <vt:lpstr>Wingdings 3</vt:lpstr>
      <vt:lpstr>Slice</vt:lpstr>
      <vt:lpstr>FIRST TRANSNATIONAL MEETING IN BADAJOZ - SPAIN </vt:lpstr>
      <vt:lpstr>The first day in Badajoz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THE SPANISH COORDINATOR SHOWED US  DIFFERENT MODELS OF POSTERS WHICH THE CHILDREN HAVE MADE.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The traditional local gastronomy consist of dishes such of hare and partridge prepared in a range of ways, and variow Iberian pork products.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FIRST TRANSNATIONAL MEETING IN BADAJOZ - SPAIN</dc:title>
  <dc:creator>44SOU</dc:creator>
  <cp:lastModifiedBy>Windows User</cp:lastModifiedBy>
  <cp:revision>62</cp:revision>
  <dcterms:created xsi:type="dcterms:W3CDTF">2017-11-24T13:41:59Z</dcterms:created>
  <dcterms:modified xsi:type="dcterms:W3CDTF">2019-05-24T08:17:27Z</dcterms:modified>
</cp:coreProperties>
</file>