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65" r:id="rId6"/>
    <p:sldId id="262" r:id="rId7"/>
    <p:sldId id="259" r:id="rId8"/>
    <p:sldId id="260" r:id="rId9"/>
    <p:sldId id="261" r:id="rId10"/>
    <p:sldId id="263" r:id="rId11"/>
    <p:sldId id="264"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2" r:id="rId27"/>
    <p:sldId id="283" r:id="rId28"/>
    <p:sldId id="280" r:id="rId29"/>
    <p:sldId id="281" r:id="rId30"/>
    <p:sldId id="285" r:id="rId31"/>
    <p:sldId id="286" r:id="rId32"/>
    <p:sldId id="287" r:id="rId33"/>
    <p:sldId id="288" r:id="rId34"/>
    <p:sldId id="289" r:id="rId35"/>
  </p:sldIdLst>
  <p:sldSz cx="9144000" cy="6858000" type="screen4x3"/>
  <p:notesSz cx="6858000" cy="9144000"/>
  <p:defaultText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3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bg-BG"/>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bg-BG"/>
          </a:p>
        </p:txBody>
      </p:sp>
      <p:sp>
        <p:nvSpPr>
          <p:cNvPr id="4" name="Date Placeholder 3"/>
          <p:cNvSpPr>
            <a:spLocks noGrp="1"/>
          </p:cNvSpPr>
          <p:nvPr>
            <p:ph type="dt" sz="half" idx="10"/>
          </p:nvPr>
        </p:nvSpPr>
        <p:spPr/>
        <p:txBody>
          <a:bodyPr/>
          <a:lstStyle/>
          <a:p>
            <a:fld id="{8D7A8D32-5A8C-4BD5-94E7-6A6B92A0CC22}" type="datetimeFigureOut">
              <a:rPr lang="bg-BG" smtClean="0"/>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45EEF507-0A84-4EE4-8F20-BE3DF17138E8}" type="slidenum">
              <a:rPr lang="bg-BG" smtClean="0"/>
            </a:fld>
            <a:endParaRPr lang="bg-B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bg-BG"/>
          </a:p>
        </p:txBody>
      </p:sp>
      <p:sp>
        <p:nvSpPr>
          <p:cNvPr id="4" name="Date Placeholder 3"/>
          <p:cNvSpPr>
            <a:spLocks noGrp="1"/>
          </p:cNvSpPr>
          <p:nvPr>
            <p:ph type="dt" sz="half" idx="10"/>
          </p:nvPr>
        </p:nvSpPr>
        <p:spPr/>
        <p:txBody>
          <a:bodyPr/>
          <a:lstStyle/>
          <a:p>
            <a:fld id="{8D7A8D32-5A8C-4BD5-94E7-6A6B92A0CC22}" type="datetimeFigureOut">
              <a:rPr lang="bg-BG" smtClean="0"/>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45EEF507-0A84-4EE4-8F20-BE3DF17138E8}" type="slidenum">
              <a:rPr lang="bg-BG" smtClean="0"/>
            </a:fld>
            <a:endParaRPr lang="bg-B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bg-BG"/>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bg-BG"/>
          </a:p>
        </p:txBody>
      </p:sp>
      <p:sp>
        <p:nvSpPr>
          <p:cNvPr id="4" name="Date Placeholder 3"/>
          <p:cNvSpPr>
            <a:spLocks noGrp="1"/>
          </p:cNvSpPr>
          <p:nvPr>
            <p:ph type="dt" sz="half" idx="10"/>
          </p:nvPr>
        </p:nvSpPr>
        <p:spPr/>
        <p:txBody>
          <a:bodyPr/>
          <a:lstStyle/>
          <a:p>
            <a:fld id="{8D7A8D32-5A8C-4BD5-94E7-6A6B92A0CC22}" type="datetimeFigureOut">
              <a:rPr lang="bg-BG" smtClean="0"/>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45EEF507-0A84-4EE4-8F20-BE3DF17138E8}" type="slidenum">
              <a:rPr lang="bg-BG" smtClean="0"/>
            </a:fld>
            <a:endParaRPr lang="bg-B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bg-BG"/>
          </a:p>
        </p:txBody>
      </p:sp>
      <p:sp>
        <p:nvSpPr>
          <p:cNvPr id="4" name="Date Placeholder 3"/>
          <p:cNvSpPr>
            <a:spLocks noGrp="1"/>
          </p:cNvSpPr>
          <p:nvPr>
            <p:ph type="dt" sz="half" idx="10"/>
          </p:nvPr>
        </p:nvSpPr>
        <p:spPr/>
        <p:txBody>
          <a:bodyPr/>
          <a:lstStyle/>
          <a:p>
            <a:fld id="{8D7A8D32-5A8C-4BD5-94E7-6A6B92A0CC22}" type="datetimeFigureOut">
              <a:rPr lang="bg-BG" smtClean="0"/>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45EEF507-0A84-4EE4-8F20-BE3DF17138E8}" type="slidenum">
              <a:rPr lang="bg-BG" smtClean="0"/>
            </a:fld>
            <a:endParaRPr lang="bg-B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bg-B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p:txBody>
          <a:bodyPr/>
          <a:lstStyle/>
          <a:p>
            <a:fld id="{8D7A8D32-5A8C-4BD5-94E7-6A6B92A0CC22}" type="datetimeFigureOut">
              <a:rPr lang="bg-BG" smtClean="0"/>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45EEF507-0A84-4EE4-8F20-BE3DF17138E8}" type="slidenum">
              <a:rPr lang="bg-BG" smtClean="0"/>
            </a:fld>
            <a:endParaRPr lang="bg-BG"/>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bg-BG"/>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bg-BG"/>
          </a:p>
        </p:txBody>
      </p:sp>
      <p:sp>
        <p:nvSpPr>
          <p:cNvPr id="5" name="Date Placeholder 4"/>
          <p:cNvSpPr>
            <a:spLocks noGrp="1"/>
          </p:cNvSpPr>
          <p:nvPr>
            <p:ph type="dt" sz="half" idx="10"/>
          </p:nvPr>
        </p:nvSpPr>
        <p:spPr/>
        <p:txBody>
          <a:bodyPr/>
          <a:lstStyle/>
          <a:p>
            <a:fld id="{8D7A8D32-5A8C-4BD5-94E7-6A6B92A0CC22}" type="datetimeFigureOut">
              <a:rPr lang="bg-BG" smtClean="0"/>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45EEF507-0A84-4EE4-8F20-BE3DF17138E8}" type="slidenum">
              <a:rPr lang="bg-BG" smtClean="0"/>
            </a:fld>
            <a:endParaRPr lang="bg-B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bg-B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bg-B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bg-BG"/>
          </a:p>
        </p:txBody>
      </p:sp>
      <p:sp>
        <p:nvSpPr>
          <p:cNvPr id="7" name="Date Placeholder 6"/>
          <p:cNvSpPr>
            <a:spLocks noGrp="1"/>
          </p:cNvSpPr>
          <p:nvPr>
            <p:ph type="dt" sz="half" idx="10"/>
          </p:nvPr>
        </p:nvSpPr>
        <p:spPr/>
        <p:txBody>
          <a:bodyPr/>
          <a:lstStyle/>
          <a:p>
            <a:fld id="{8D7A8D32-5A8C-4BD5-94E7-6A6B92A0CC22}" type="datetimeFigureOut">
              <a:rPr lang="bg-BG" smtClean="0"/>
            </a:fld>
            <a:endParaRPr lang="bg-BG"/>
          </a:p>
        </p:txBody>
      </p:sp>
      <p:sp>
        <p:nvSpPr>
          <p:cNvPr id="8" name="Footer Placeholder 7"/>
          <p:cNvSpPr>
            <a:spLocks noGrp="1"/>
          </p:cNvSpPr>
          <p:nvPr>
            <p:ph type="ftr" sz="quarter" idx="11"/>
          </p:nvPr>
        </p:nvSpPr>
        <p:spPr/>
        <p:txBody>
          <a:bodyPr/>
          <a:lstStyle/>
          <a:p>
            <a:endParaRPr lang="bg-BG"/>
          </a:p>
        </p:txBody>
      </p:sp>
      <p:sp>
        <p:nvSpPr>
          <p:cNvPr id="9" name="Slide Number Placeholder 8"/>
          <p:cNvSpPr>
            <a:spLocks noGrp="1"/>
          </p:cNvSpPr>
          <p:nvPr>
            <p:ph type="sldNum" sz="quarter" idx="12"/>
          </p:nvPr>
        </p:nvSpPr>
        <p:spPr/>
        <p:txBody>
          <a:bodyPr/>
          <a:lstStyle/>
          <a:p>
            <a:fld id="{45EEF507-0A84-4EE4-8F20-BE3DF17138E8}" type="slidenum">
              <a:rPr lang="bg-BG" smtClean="0"/>
            </a:fld>
            <a:endParaRPr lang="bg-B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bg-BG"/>
          </a:p>
        </p:txBody>
      </p:sp>
      <p:sp>
        <p:nvSpPr>
          <p:cNvPr id="3" name="Date Placeholder 2"/>
          <p:cNvSpPr>
            <a:spLocks noGrp="1"/>
          </p:cNvSpPr>
          <p:nvPr>
            <p:ph type="dt" sz="half" idx="10"/>
          </p:nvPr>
        </p:nvSpPr>
        <p:spPr/>
        <p:txBody>
          <a:bodyPr/>
          <a:lstStyle/>
          <a:p>
            <a:fld id="{8D7A8D32-5A8C-4BD5-94E7-6A6B92A0CC22}" type="datetimeFigureOut">
              <a:rPr lang="bg-BG" smtClean="0"/>
            </a:fld>
            <a:endParaRPr lang="bg-BG"/>
          </a:p>
        </p:txBody>
      </p:sp>
      <p:sp>
        <p:nvSpPr>
          <p:cNvPr id="4" name="Footer Placeholder 3"/>
          <p:cNvSpPr>
            <a:spLocks noGrp="1"/>
          </p:cNvSpPr>
          <p:nvPr>
            <p:ph type="ftr" sz="quarter" idx="11"/>
          </p:nvPr>
        </p:nvSpPr>
        <p:spPr/>
        <p:txBody>
          <a:bodyPr/>
          <a:lstStyle/>
          <a:p>
            <a:endParaRPr lang="bg-BG"/>
          </a:p>
        </p:txBody>
      </p:sp>
      <p:sp>
        <p:nvSpPr>
          <p:cNvPr id="5" name="Slide Number Placeholder 4"/>
          <p:cNvSpPr>
            <a:spLocks noGrp="1"/>
          </p:cNvSpPr>
          <p:nvPr>
            <p:ph type="sldNum" sz="quarter" idx="12"/>
          </p:nvPr>
        </p:nvSpPr>
        <p:spPr/>
        <p:txBody>
          <a:bodyPr/>
          <a:lstStyle/>
          <a:p>
            <a:fld id="{45EEF507-0A84-4EE4-8F20-BE3DF17138E8}" type="slidenum">
              <a:rPr lang="bg-BG" smtClean="0"/>
            </a:fld>
            <a:endParaRPr lang="bg-B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7A8D32-5A8C-4BD5-94E7-6A6B92A0CC22}" type="datetimeFigureOut">
              <a:rPr lang="bg-BG" smtClean="0"/>
            </a:fld>
            <a:endParaRPr lang="bg-BG"/>
          </a:p>
        </p:txBody>
      </p:sp>
      <p:sp>
        <p:nvSpPr>
          <p:cNvPr id="3" name="Footer Placeholder 2"/>
          <p:cNvSpPr>
            <a:spLocks noGrp="1"/>
          </p:cNvSpPr>
          <p:nvPr>
            <p:ph type="ftr" sz="quarter" idx="11"/>
          </p:nvPr>
        </p:nvSpPr>
        <p:spPr/>
        <p:txBody>
          <a:bodyPr/>
          <a:lstStyle/>
          <a:p>
            <a:endParaRPr lang="bg-BG"/>
          </a:p>
        </p:txBody>
      </p:sp>
      <p:sp>
        <p:nvSpPr>
          <p:cNvPr id="4" name="Slide Number Placeholder 3"/>
          <p:cNvSpPr>
            <a:spLocks noGrp="1"/>
          </p:cNvSpPr>
          <p:nvPr>
            <p:ph type="sldNum" sz="quarter" idx="12"/>
          </p:nvPr>
        </p:nvSpPr>
        <p:spPr/>
        <p:txBody>
          <a:bodyPr/>
          <a:lstStyle/>
          <a:p>
            <a:fld id="{45EEF507-0A84-4EE4-8F20-BE3DF17138E8}" type="slidenum">
              <a:rPr lang="bg-BG" smtClean="0"/>
            </a:fld>
            <a:endParaRPr lang="bg-B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bg-B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bg-B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8D7A8D32-5A8C-4BD5-94E7-6A6B92A0CC22}" type="datetimeFigureOut">
              <a:rPr lang="bg-BG" smtClean="0"/>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45EEF507-0A84-4EE4-8F20-BE3DF17138E8}" type="slidenum">
              <a:rPr lang="bg-BG" smtClean="0"/>
            </a:fld>
            <a:endParaRPr lang="bg-B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bg-BG"/>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bg-BG"/>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endParaRPr lang="en-US" smtClean="0"/>
          </a:p>
        </p:txBody>
      </p:sp>
      <p:sp>
        <p:nvSpPr>
          <p:cNvPr id="5" name="Date Placeholder 4"/>
          <p:cNvSpPr>
            <a:spLocks noGrp="1"/>
          </p:cNvSpPr>
          <p:nvPr>
            <p:ph type="dt" sz="half" idx="10"/>
          </p:nvPr>
        </p:nvSpPr>
        <p:spPr/>
        <p:txBody>
          <a:bodyPr/>
          <a:lstStyle/>
          <a:p>
            <a:fld id="{8D7A8D32-5A8C-4BD5-94E7-6A6B92A0CC22}" type="datetimeFigureOut">
              <a:rPr lang="bg-BG" smtClean="0"/>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45EEF507-0A84-4EE4-8F20-BE3DF17138E8}" type="slidenum">
              <a:rPr lang="bg-BG" smtClean="0"/>
            </a:fld>
            <a:endParaRPr lang="bg-BG"/>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bg-BG"/>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bg-BG"/>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7A8D32-5A8C-4BD5-94E7-6A6B92A0CC22}" type="datetimeFigureOut">
              <a:rPr lang="bg-BG" smtClean="0"/>
            </a:fld>
            <a:endParaRPr lang="bg-BG"/>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bg-BG"/>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EEF507-0A84-4EE4-8F20-BE3DF17138E8}" type="slidenum">
              <a:rPr lang="bg-BG" smtClean="0"/>
            </a:fld>
            <a:endParaRPr lang="bg-BG"/>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55576" y="2996952"/>
            <a:ext cx="7772400" cy="1470025"/>
          </a:xfrm>
        </p:spPr>
        <p:txBody>
          <a:bodyPr/>
          <a:lstStyle/>
          <a:p>
            <a:r>
              <a:rPr lang="en-US" dirty="0"/>
              <a:t>Where are the fat in our lives</a:t>
            </a:r>
            <a:endParaRPr lang="bg-BG"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l="-6000" r="-6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a:t>The human organism is difficult to digest a large amount of oil. It loads our stomach, liver and joints. The permissible daily rate is three tablespoons of oil.</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21000" b="-2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5536" y="2708920"/>
            <a:ext cx="8229600" cy="1143000"/>
          </a:xfrm>
        </p:spPr>
        <p:txBody>
          <a:bodyPr/>
          <a:lstStyle/>
          <a:p>
            <a:r>
              <a:rPr lang="en-US" dirty="0">
                <a:solidFill>
                  <a:schemeClr val="bg1"/>
                </a:solidFill>
              </a:rPr>
              <a:t>Olive oil extra virgin</a:t>
            </a:r>
            <a:endParaRPr lang="bg-BG" dirty="0">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21000" b="-2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a:t>Extra virgin olive oil is often used for cooking as it gives the food a wonderful flavor and aroma. It is also characterized by a number of beneficial properties for human health. This product has been the object of research for many years and is known for its many benefits, including beauty.</a:t>
            </a:r>
            <a:endParaRPr lang="bg-BG"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2636912"/>
            <a:ext cx="8229600" cy="1143000"/>
          </a:xfrm>
        </p:spPr>
        <p:txBody>
          <a:bodyPr>
            <a:normAutofit fontScale="90000"/>
          </a:bodyPr>
          <a:lstStyle/>
          <a:p>
            <a:r>
              <a:rPr lang="en-US" dirty="0">
                <a:solidFill>
                  <a:schemeClr val="bg1"/>
                </a:solidFill>
              </a:rPr>
              <a:t>Olive oil extra virgin and its 10 amazing </a:t>
            </a:r>
            <a:r>
              <a:rPr lang="en-US" dirty="0"/>
              <a:t>benefits</a:t>
            </a:r>
            <a:endParaRPr lang="bg-BG"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16000" b="-1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 Helps to lose weight</a:t>
            </a:r>
            <a:endParaRPr lang="bg-BG" dirty="0"/>
          </a:p>
        </p:txBody>
      </p:sp>
      <p:sp>
        <p:nvSpPr>
          <p:cNvPr id="3" name="Content Placeholder 2"/>
          <p:cNvSpPr>
            <a:spLocks noGrp="1"/>
          </p:cNvSpPr>
          <p:nvPr>
            <p:ph idx="1"/>
          </p:nvPr>
        </p:nvSpPr>
        <p:spPr/>
        <p:txBody>
          <a:bodyPr/>
          <a:lstStyle/>
          <a:p>
            <a:pPr marL="0" indent="0">
              <a:buNone/>
            </a:pPr>
            <a:r>
              <a:rPr lang="en-US" dirty="0"/>
              <a:t>He can be a real ally of people who struggle with extra pounds. This is due to the fact that olive oil creates a feeling of fullness and contains healthy fats that stimulate weight loss. Of course, it is advisable to consume it moderately as it has a laxative effect.</a:t>
            </a:r>
            <a:endParaRPr lang="bg-BG"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16000" b="-1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 Relieves the pain</a:t>
            </a:r>
            <a:endParaRPr lang="bg-BG" dirty="0"/>
          </a:p>
        </p:txBody>
      </p:sp>
      <p:sp>
        <p:nvSpPr>
          <p:cNvPr id="3" name="Content Placeholder 2"/>
          <p:cNvSpPr>
            <a:spLocks noGrp="1"/>
          </p:cNvSpPr>
          <p:nvPr>
            <p:ph idx="1"/>
          </p:nvPr>
        </p:nvSpPr>
        <p:spPr/>
        <p:txBody>
          <a:bodyPr/>
          <a:lstStyle/>
          <a:p>
            <a:pPr marL="0" indent="0">
              <a:buNone/>
            </a:pPr>
            <a:r>
              <a:rPr lang="en-US" dirty="0"/>
              <a:t>Extra virgin olive oil contains </a:t>
            </a:r>
            <a:r>
              <a:rPr lang="en-US" dirty="0" err="1"/>
              <a:t>oleocantal</a:t>
            </a:r>
            <a:r>
              <a:rPr lang="en-US" dirty="0"/>
              <a:t>, a nutrient that explains its anti-inflammatory action and helps relieve pain in the joints and muscles. Several studies indicate that people who regularly consume olive oil are less likely to suffer from pain than those whose menu does not include this fat</a:t>
            </a:r>
            <a:endParaRPr lang="bg-BG"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16000" b="-1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3. Prevents memory problems</a:t>
            </a:r>
            <a:endParaRPr lang="bg-BG" dirty="0"/>
          </a:p>
        </p:txBody>
      </p:sp>
      <p:sp>
        <p:nvSpPr>
          <p:cNvPr id="3" name="Content Placeholder 2"/>
          <p:cNvSpPr>
            <a:spLocks noGrp="1"/>
          </p:cNvSpPr>
          <p:nvPr>
            <p:ph idx="1"/>
          </p:nvPr>
        </p:nvSpPr>
        <p:spPr/>
        <p:txBody>
          <a:bodyPr/>
          <a:lstStyle/>
          <a:p>
            <a:pPr marL="0" indent="0">
              <a:buNone/>
            </a:pPr>
            <a:r>
              <a:rPr lang="en-US" dirty="0"/>
              <a:t>Due to the high content of healthy monounsaturated fats, extra virgin olive oil may postpone or prevent a person from deteriorating mental abilities and developing diseases such as Alzheimer's.</a:t>
            </a:r>
            <a:endParaRPr lang="bg-BG"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16000" b="-1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4. Has anticancer properties</a:t>
            </a:r>
            <a:endParaRPr lang="bg-BG" dirty="0"/>
          </a:p>
        </p:txBody>
      </p:sp>
      <p:sp>
        <p:nvSpPr>
          <p:cNvPr id="3" name="Content Placeholder 2"/>
          <p:cNvSpPr>
            <a:spLocks noGrp="1"/>
          </p:cNvSpPr>
          <p:nvPr>
            <p:ph idx="1"/>
          </p:nvPr>
        </p:nvSpPr>
        <p:spPr/>
        <p:txBody>
          <a:bodyPr>
            <a:normAutofit/>
          </a:bodyPr>
          <a:lstStyle/>
          <a:p>
            <a:pPr marL="0" indent="0">
              <a:buNone/>
            </a:pPr>
            <a:r>
              <a:rPr lang="en-US" dirty="0"/>
              <a:t>A recent study suggests that people who enrich their olive oil menu are at a lower risk of developing cancer. This important effect can be related to the high content of oleic acid, which is the main ingredient of this food. One more thing - olive oil contains antioxidants, flavonoids, polyphenols and </a:t>
            </a:r>
            <a:r>
              <a:rPr lang="en-US" dirty="0" err="1"/>
              <a:t>squalene</a:t>
            </a:r>
            <a:r>
              <a:rPr lang="en-US" dirty="0"/>
              <a:t> - all of them play an important role for human health.</a:t>
            </a:r>
            <a:endParaRPr lang="bg-BG"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16000" b="-1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 Fight diabetes</a:t>
            </a:r>
            <a:endParaRPr lang="bg-BG" dirty="0"/>
          </a:p>
        </p:txBody>
      </p:sp>
      <p:sp>
        <p:nvSpPr>
          <p:cNvPr id="3" name="Content Placeholder 2"/>
          <p:cNvSpPr>
            <a:spLocks noGrp="1"/>
          </p:cNvSpPr>
          <p:nvPr>
            <p:ph idx="1"/>
          </p:nvPr>
        </p:nvSpPr>
        <p:spPr/>
        <p:txBody>
          <a:bodyPr/>
          <a:lstStyle/>
          <a:p>
            <a:pPr marL="0" indent="0">
              <a:buNone/>
            </a:pPr>
            <a:r>
              <a:rPr lang="en-US" dirty="0"/>
              <a:t>In a study published in Diabetes Care, scientists have discovered that a Mediterranean diet that includes olive oil is able to reduce type II diabetes by up to 50%. This is due to the healthy fat contained in it, which regulates the level of blood sugar and the production of insulin.</a:t>
            </a:r>
            <a:endParaRPr lang="bg-BG"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16000" b="-1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6. Strengthens the immune system</a:t>
            </a:r>
            <a:endParaRPr lang="bg-BG" dirty="0"/>
          </a:p>
        </p:txBody>
      </p:sp>
      <p:sp>
        <p:nvSpPr>
          <p:cNvPr id="3" name="Content Placeholder 2"/>
          <p:cNvSpPr>
            <a:spLocks noGrp="1"/>
          </p:cNvSpPr>
          <p:nvPr>
            <p:ph idx="1"/>
          </p:nvPr>
        </p:nvSpPr>
        <p:spPr/>
        <p:txBody>
          <a:bodyPr/>
          <a:lstStyle/>
          <a:p>
            <a:r>
              <a:rPr lang="en-US" dirty="0"/>
              <a:t>The immune system is extremely important for health as it is responsible for the fight against viruses, bacteria and other microorganisms that provoke disease development. Olive oil is rich in antioxidants and other essential nutrients that strengthen the immune system and protect the body against diseases.</a:t>
            </a:r>
            <a:endParaRPr lang="bg-BG"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1"/>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Content</a:t>
            </a:r>
            <a:endParaRPr lang="bg-BG" dirty="0"/>
          </a:p>
        </p:txBody>
      </p:sp>
      <p:sp>
        <p:nvSpPr>
          <p:cNvPr id="3" name="Content Placeholder 2"/>
          <p:cNvSpPr>
            <a:spLocks noGrp="1"/>
          </p:cNvSpPr>
          <p:nvPr>
            <p:ph idx="1"/>
          </p:nvPr>
        </p:nvSpPr>
        <p:spPr/>
        <p:txBody>
          <a:bodyPr/>
          <a:lstStyle/>
          <a:p>
            <a:r>
              <a:rPr lang="en-US" dirty="0"/>
              <a:t>Sunflower </a:t>
            </a:r>
            <a:r>
              <a:rPr lang="en-US" dirty="0" smtClean="0"/>
              <a:t>oil</a:t>
            </a:r>
            <a:endParaRPr lang="bg-BG" dirty="0" smtClean="0"/>
          </a:p>
          <a:p>
            <a:r>
              <a:rPr lang="en-US" dirty="0"/>
              <a:t>Olive oil extra </a:t>
            </a:r>
            <a:r>
              <a:rPr lang="en-US" dirty="0" smtClean="0"/>
              <a:t>virgin</a:t>
            </a:r>
            <a:endParaRPr lang="bg-BG" dirty="0" smtClean="0"/>
          </a:p>
          <a:p>
            <a:r>
              <a:rPr lang="en-US" dirty="0"/>
              <a:t>Olive oil extra virgin and its 10 amazing </a:t>
            </a:r>
            <a:r>
              <a:rPr lang="en-US" dirty="0" smtClean="0"/>
              <a:t>benefits</a:t>
            </a:r>
            <a:endParaRPr lang="bg-BG" dirty="0" smtClean="0"/>
          </a:p>
          <a:p>
            <a:r>
              <a:rPr lang="en-US" dirty="0" smtClean="0"/>
              <a:t>Lard</a:t>
            </a:r>
            <a:endParaRPr lang="bg-BG" dirty="0" smtClean="0"/>
          </a:p>
          <a:p>
            <a:r>
              <a:rPr lang="en-US" dirty="0"/>
              <a:t>5 reasons to bring the lard back into the kitchen</a:t>
            </a:r>
            <a:endParaRPr lang="bg-BG"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16000" b="-1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7. Lower blood pressure</a:t>
            </a:r>
            <a:endParaRPr lang="bg-BG" dirty="0"/>
          </a:p>
        </p:txBody>
      </p:sp>
      <p:sp>
        <p:nvSpPr>
          <p:cNvPr id="3" name="Content Placeholder 2"/>
          <p:cNvSpPr>
            <a:spLocks noGrp="1"/>
          </p:cNvSpPr>
          <p:nvPr>
            <p:ph idx="1"/>
          </p:nvPr>
        </p:nvSpPr>
        <p:spPr/>
        <p:txBody>
          <a:bodyPr/>
          <a:lstStyle/>
          <a:p>
            <a:r>
              <a:rPr lang="en-US" dirty="0"/>
              <a:t>Only 3 tablespoons of olive oil a day can lower high blood pressure. According to several studies, healthy fats in it may lower the level of diastolic and systolic blood pressure.</a:t>
            </a:r>
            <a:endParaRPr lang="bg-BG"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16000" b="-1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8. Controls cholesterol levels</a:t>
            </a:r>
            <a:endParaRPr lang="bg-BG" dirty="0"/>
          </a:p>
        </p:txBody>
      </p:sp>
      <p:sp>
        <p:nvSpPr>
          <p:cNvPr id="3" name="Content Placeholder 2"/>
          <p:cNvSpPr>
            <a:spLocks noGrp="1"/>
          </p:cNvSpPr>
          <p:nvPr>
            <p:ph idx="1"/>
          </p:nvPr>
        </p:nvSpPr>
        <p:spPr/>
        <p:txBody>
          <a:bodyPr/>
          <a:lstStyle/>
          <a:p>
            <a:r>
              <a:rPr lang="en-US" dirty="0"/>
              <a:t>Olive oil is an ideal product for controlling cholesterol and eliminating the excess of bad blood cholesterol. Monounsaturated fats simultaneously lower the level of good cholesterol, stimulate recovery and prevent the development of cardiovascular disease.</a:t>
            </a:r>
            <a:endParaRPr lang="bg-BG"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16000" b="-1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8229600" cy="1143000"/>
          </a:xfrm>
        </p:spPr>
        <p:txBody>
          <a:bodyPr/>
          <a:lstStyle/>
          <a:p>
            <a:r>
              <a:rPr lang="en-US" dirty="0"/>
              <a:t>9. Handles the hairless hair</a:t>
            </a:r>
            <a:endParaRPr lang="bg-BG" dirty="0"/>
          </a:p>
        </p:txBody>
      </p:sp>
      <p:sp>
        <p:nvSpPr>
          <p:cNvPr id="3" name="Content Placeholder 2"/>
          <p:cNvSpPr>
            <a:spLocks noGrp="1"/>
          </p:cNvSpPr>
          <p:nvPr>
            <p:ph idx="1"/>
          </p:nvPr>
        </p:nvSpPr>
        <p:spPr/>
        <p:txBody>
          <a:bodyPr>
            <a:normAutofit fontScale="92500"/>
          </a:bodyPr>
          <a:lstStyle/>
          <a:p>
            <a:r>
              <a:rPr lang="en-US" dirty="0"/>
              <a:t>You can also benefit from healthy fats and nutrients in olive oil to heal your hair. For this purpose, use extra virgin olive oil. He's going to deal with naughty hair.</a:t>
            </a:r>
            <a:endParaRPr lang="en-US" dirty="0"/>
          </a:p>
          <a:p>
            <a:endParaRPr lang="en-US" dirty="0"/>
          </a:p>
          <a:p>
            <a:r>
              <a:rPr lang="en-US" dirty="0"/>
              <a:t>Forget gels and other products containing chemicals that damage hair. Olive oil is a healthy alternative that stimulates new hair growth, restores natural shine and fights with nasty hair.</a:t>
            </a:r>
            <a:endParaRPr lang="bg-BG"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16000" b="-1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10. Moisturizes the skin naturally</a:t>
            </a:r>
            <a:endParaRPr lang="bg-BG" dirty="0"/>
          </a:p>
        </p:txBody>
      </p:sp>
      <p:sp>
        <p:nvSpPr>
          <p:cNvPr id="3" name="Content Placeholder 2"/>
          <p:cNvSpPr>
            <a:spLocks noGrp="1"/>
          </p:cNvSpPr>
          <p:nvPr>
            <p:ph idx="1"/>
          </p:nvPr>
        </p:nvSpPr>
        <p:spPr/>
        <p:txBody>
          <a:bodyPr>
            <a:normAutofit/>
          </a:bodyPr>
          <a:lstStyle/>
          <a:p>
            <a:r>
              <a:rPr lang="en-US" dirty="0" smtClean="0"/>
              <a:t>Extra virgin olive oil is an excellent natural moisturizer for the skin. Although the market has plenty of moisturizing products, olive oil offers deep moisture and skin smoothness. It also prevents the appearance of signs of premature aging and protects the skin from the harmful effects of the sun's rays.</a:t>
            </a:r>
            <a:endParaRPr lang="bg-BG"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5536" y="2708920"/>
            <a:ext cx="8229600" cy="1143000"/>
          </a:xfrm>
        </p:spPr>
        <p:txBody>
          <a:bodyPr/>
          <a:lstStyle/>
          <a:p>
            <a:r>
              <a:rPr lang="en-US" dirty="0"/>
              <a:t>Lard</a:t>
            </a:r>
            <a:endParaRPr lang="bg-BG"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l="-10000" r="-10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77825" y="1165860"/>
            <a:ext cx="8229600" cy="4525963"/>
          </a:xfrm>
        </p:spPr>
        <p:txBody>
          <a:bodyPr>
            <a:normAutofit lnSpcReduction="10000"/>
          </a:bodyPr>
          <a:lstStyle/>
          <a:p>
            <a:r>
              <a:rPr lang="en-US" dirty="0">
                <a:solidFill>
                  <a:srgbClr val="FF0000"/>
                </a:solidFill>
              </a:rPr>
              <a:t>Until now there are no thirty years old, lard was mandatory for every kitchen, and the favorite fat for cooking, frying, or just a slice. Then came the absolutely wrongful accusations that animal fats were harmful, and under the guise of the terrifying permeability of clogged arteries and high cholesterol we were supposed to be supposedly healthier substitutes with a reduced fat content.</a:t>
            </a:r>
            <a:endParaRPr lang="en-US" dirty="0">
              <a:solidFill>
                <a:srgbClr val="FF0000"/>
              </a:solidFill>
            </a:endParaRPr>
          </a:p>
        </p:txBody>
      </p:sp>
      <p:sp>
        <p:nvSpPr>
          <p:cNvPr id="4" name="Rectangle 3"/>
          <p:cNvSpPr/>
          <p:nvPr/>
        </p:nvSpPr>
        <p:spPr>
          <a:xfrm>
            <a:off x="143510" y="834390"/>
            <a:ext cx="8856980" cy="5400675"/>
          </a:xfrm>
          <a:prstGeom prst="rect">
            <a:avLst/>
          </a:prstGeom>
          <a:solidFill>
            <a:srgbClr val="4F81BD">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l="-10000" r="-10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a:solidFill>
                  <a:srgbClr val="FF0000"/>
                </a:solidFill>
              </a:rPr>
              <a:t>Then came the much more modern and pleasant sounds of oil from any kind of oil plant you remember. And somehow among all this, one of the most beneficial fats in the world - the lard, remained in oblivion. However, we are firmly against this injustice, and we are determined to return it where it belongs - to our kitchen. Because it is not particularly loud, the lard has a number of exceptional qualities that give it an indispensable place in healthy eating and cooking.</a:t>
            </a:r>
            <a:endParaRPr lang="en-US" dirty="0">
              <a:solidFill>
                <a:srgbClr val="FF000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3528" y="2996952"/>
            <a:ext cx="8229600" cy="1143000"/>
          </a:xfrm>
        </p:spPr>
        <p:txBody>
          <a:bodyPr>
            <a:normAutofit fontScale="90000"/>
          </a:bodyPr>
          <a:lstStyle/>
          <a:p>
            <a:r>
              <a:rPr lang="en-US" dirty="0"/>
              <a:t>5 reasons to bring the lard back into the kitchen</a:t>
            </a:r>
            <a:endParaRPr lang="bg-BG"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 The Pork </a:t>
            </a:r>
            <a:r>
              <a:rPr lang="en-US" dirty="0" smtClean="0"/>
              <a:t>Mask</a:t>
            </a:r>
            <a:r>
              <a:rPr lang="bg-BG" dirty="0" smtClean="0"/>
              <a:t> </a:t>
            </a:r>
            <a:r>
              <a:rPr lang="en-US" dirty="0" smtClean="0"/>
              <a:t>is </a:t>
            </a:r>
            <a:r>
              <a:rPr lang="en-US" dirty="0"/>
              <a:t>stable at high temperatures</a:t>
            </a:r>
            <a:endParaRPr lang="bg-BG" dirty="0"/>
          </a:p>
        </p:txBody>
      </p:sp>
      <p:sp>
        <p:nvSpPr>
          <p:cNvPr id="3" name="Content Placeholder 2"/>
          <p:cNvSpPr>
            <a:spLocks noGrp="1"/>
          </p:cNvSpPr>
          <p:nvPr>
            <p:ph idx="1"/>
          </p:nvPr>
        </p:nvSpPr>
        <p:spPr/>
        <p:txBody>
          <a:bodyPr/>
          <a:lstStyle/>
          <a:p>
            <a:r>
              <a:rPr lang="en-US" dirty="0">
                <a:solidFill>
                  <a:srgbClr val="FF0000"/>
                </a:solidFill>
              </a:rPr>
              <a:t>Pig fat is characterized by about 40% saturated fats, 50% monounsaturated fats and 10% polyunsaturated fats so that the percentage of saturated fats will protect the more vulnerable mono- and polyunsaturated fats from oxidation when exposed to heat.</a:t>
            </a:r>
            <a:endParaRPr lang="en-US" dirty="0">
              <a:solidFill>
                <a:srgbClr val="FF0000"/>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3. lard with neutral flavor</a:t>
            </a:r>
            <a:endParaRPr lang="bg-BG" dirty="0"/>
          </a:p>
        </p:txBody>
      </p:sp>
      <p:sp>
        <p:nvSpPr>
          <p:cNvPr id="3" name="Content Placeholder 2"/>
          <p:cNvSpPr>
            <a:spLocks noGrp="1"/>
          </p:cNvSpPr>
          <p:nvPr>
            <p:ph idx="1"/>
          </p:nvPr>
        </p:nvSpPr>
        <p:spPr/>
        <p:txBody>
          <a:bodyPr>
            <a:normAutofit/>
          </a:bodyPr>
          <a:lstStyle/>
          <a:p>
            <a:r>
              <a:rPr lang="en-US" dirty="0">
                <a:solidFill>
                  <a:srgbClr val="FF0000"/>
                </a:solidFill>
              </a:rPr>
              <a:t>Another reason to turn it into a favorite cooking fat - unlike most vegetable oils that have a specific smell or taste, the lard is neutral so it will not change the original flavor and flavor of the dish. It is also capable of turning </a:t>
            </a:r>
            <a:r>
              <a:rPr lang="en-US" dirty="0" err="1">
                <a:solidFill>
                  <a:srgbClr val="FF0000"/>
                </a:solidFill>
              </a:rPr>
              <a:t>french</a:t>
            </a:r>
            <a:r>
              <a:rPr lang="en-US" dirty="0">
                <a:solidFill>
                  <a:srgbClr val="FF0000"/>
                </a:solidFill>
              </a:rPr>
              <a:t> fries into extremely golden, crunchy temptations. If the lard has a minus, it will be that we just can not stop eating them.</a:t>
            </a:r>
            <a:endParaRPr lang="en-US"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484784"/>
            <a:ext cx="8229600" cy="4525963"/>
          </a:xfrm>
        </p:spPr>
        <p:txBody>
          <a:bodyPr/>
          <a:lstStyle/>
          <a:p>
            <a:pPr marL="0" indent="0">
              <a:buNone/>
            </a:pPr>
            <a:r>
              <a:rPr lang="bg-BG" dirty="0" smtClean="0"/>
              <a:t>   </a:t>
            </a:r>
            <a:endParaRPr lang="bg-BG" dirty="0" smtClean="0"/>
          </a:p>
          <a:p>
            <a:pPr marL="0" indent="0">
              <a:buNone/>
            </a:pPr>
            <a:r>
              <a:rPr lang="bg-BG" dirty="0">
                <a:latin typeface="Times New Roman" panose="02020603050405020304" pitchFamily="18" charset="0"/>
                <a:cs typeface="Times New Roman" panose="02020603050405020304" pitchFamily="18" charset="0"/>
              </a:rPr>
              <a:t> </a:t>
            </a:r>
            <a:r>
              <a:rPr lang="bg-BG"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 will make comparisons between a few fat. Whether they are important in our lives, how they affect it, and which ones extend, and which ones reduce the length of our lives.</a:t>
            </a:r>
            <a:endParaRPr lang="bg-BG"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4. PORK </a:t>
            </a:r>
            <a:r>
              <a:rPr lang="en-US" dirty="0" smtClean="0"/>
              <a:t>MASS</a:t>
            </a:r>
            <a:r>
              <a:rPr lang="bg-BG" dirty="0" smtClean="0"/>
              <a:t> </a:t>
            </a:r>
            <a:r>
              <a:rPr lang="en-US" dirty="0" smtClean="0"/>
              <a:t>THE </a:t>
            </a:r>
            <a:r>
              <a:rPr lang="en-US" dirty="0"/>
              <a:t>GOD OF VITAMIN D</a:t>
            </a:r>
            <a:endParaRPr lang="bg-BG" dirty="0"/>
          </a:p>
        </p:txBody>
      </p:sp>
      <p:sp>
        <p:nvSpPr>
          <p:cNvPr id="3" name="Content Placeholder 2"/>
          <p:cNvSpPr>
            <a:spLocks noGrp="1"/>
          </p:cNvSpPr>
          <p:nvPr>
            <p:ph idx="1"/>
          </p:nvPr>
        </p:nvSpPr>
        <p:spPr/>
        <p:txBody>
          <a:bodyPr>
            <a:normAutofit/>
          </a:bodyPr>
          <a:lstStyle/>
          <a:p>
            <a:r>
              <a:rPr lang="en-US" sz="2000" dirty="0">
                <a:solidFill>
                  <a:srgbClr val="FF0000"/>
                </a:solidFill>
              </a:rPr>
              <a:t>And do you know when most of us lack Vitamin D? In those long autumn and winter days when we can not even spend 30 minutes in the sun (the recommended time to get the necessary dose). No beam penetrates the clouds, fog or smog of the city, so it is more than important to get our vitamin in other ways. Pork is the second most rich source of vitamin D - 1,000 IU of vitamin D in a tablespoon. Moreover, since the vitamin is fat-soluble, what better form of reception can you find?</a:t>
            </a:r>
            <a:endParaRPr lang="en-US" sz="2000" dirty="0">
              <a:solidFill>
                <a:srgbClr val="FF0000"/>
              </a:solidFill>
            </a:endParaRPr>
          </a:p>
          <a:p>
            <a:endParaRPr lang="en-US" sz="2000" dirty="0">
              <a:solidFill>
                <a:srgbClr val="FF0000"/>
              </a:solidFill>
            </a:endParaRPr>
          </a:p>
          <a:p>
            <a:r>
              <a:rPr lang="en-US" sz="2000" dirty="0">
                <a:solidFill>
                  <a:srgbClr val="FF0000"/>
                </a:solidFill>
              </a:rPr>
              <a:t>There is a catch-only fat of free-range pigs has similar characteristics because the animals have had access to the sun and have stored the vitamin in their fatty tissues</a:t>
            </a:r>
            <a:r>
              <a:rPr lang="en-US" sz="2000" dirty="0" smtClean="0">
                <a:solidFill>
                  <a:srgbClr val="FF0000"/>
                </a:solidFill>
              </a:rPr>
              <a:t>.</a:t>
            </a:r>
            <a:endParaRPr lang="en-US" sz="2000" dirty="0" smtClean="0">
              <a:solidFill>
                <a:srgbClr val="FF0000"/>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143000"/>
          </a:xfrm>
        </p:spPr>
        <p:txBody>
          <a:bodyPr>
            <a:normAutofit fontScale="90000"/>
          </a:bodyPr>
          <a:lstStyle/>
          <a:p>
            <a:r>
              <a:rPr lang="en-US" dirty="0"/>
              <a:t>5. POVERTY MASS</a:t>
            </a:r>
            <a:br>
              <a:rPr lang="en-US" dirty="0"/>
            </a:br>
            <a:r>
              <a:rPr lang="en-US" dirty="0" smtClean="0"/>
              <a:t>MANUFACTUR </a:t>
            </a:r>
            <a:r>
              <a:rPr lang="en-US" dirty="0"/>
              <a:t>HERE IN BULGARIA</a:t>
            </a:r>
            <a:endParaRPr lang="bg-BG" dirty="0"/>
          </a:p>
        </p:txBody>
      </p:sp>
      <p:sp>
        <p:nvSpPr>
          <p:cNvPr id="3" name="Content Placeholder 2"/>
          <p:cNvSpPr>
            <a:spLocks noGrp="1"/>
          </p:cNvSpPr>
          <p:nvPr>
            <p:ph idx="1"/>
          </p:nvPr>
        </p:nvSpPr>
        <p:spPr>
          <a:xfrm>
            <a:off x="467544" y="1580029"/>
            <a:ext cx="8229600" cy="4525963"/>
          </a:xfrm>
        </p:spPr>
        <p:txBody>
          <a:bodyPr>
            <a:normAutofit lnSpcReduction="10000"/>
          </a:bodyPr>
          <a:lstStyle/>
          <a:p>
            <a:r>
              <a:rPr lang="en-US" dirty="0">
                <a:solidFill>
                  <a:srgbClr val="FF0000"/>
                </a:solidFill>
              </a:rPr>
              <a:t>We also love coconut oil. But when you think you should have walked around the globe to get to our kitchen, and somehow it becomes a little awkward. By contrast, </a:t>
            </a:r>
            <a:r>
              <a:rPr lang="en-US" dirty="0" err="1">
                <a:solidFill>
                  <a:srgbClr val="FF0000"/>
                </a:solidFill>
              </a:rPr>
              <a:t>pigmeat</a:t>
            </a:r>
            <a:r>
              <a:rPr lang="en-US" dirty="0">
                <a:solidFill>
                  <a:srgbClr val="FF0000"/>
                </a:solidFill>
              </a:rPr>
              <a:t> comes from local farms, so there simply can not be a comparison between carbon footprint levels. Which gives us some peace of mind that, besides our health, we also take care of the environment. Both actually go hand in hand, inextricably linked.</a:t>
            </a:r>
            <a:endParaRPr lang="en-US" dirty="0">
              <a:solidFill>
                <a:srgbClr val="FF0000"/>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11000" b="-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endParaRPr lang="bg-BG" dirty="0"/>
          </a:p>
        </p:txBody>
      </p:sp>
      <p:sp>
        <p:nvSpPr>
          <p:cNvPr id="3" name="Content Placeholder 2"/>
          <p:cNvSpPr>
            <a:spLocks noGrp="1"/>
          </p:cNvSpPr>
          <p:nvPr>
            <p:ph idx="1"/>
          </p:nvPr>
        </p:nvSpPr>
        <p:spPr/>
        <p:txBody>
          <a:bodyPr>
            <a:normAutofit lnSpcReduction="10000"/>
          </a:bodyPr>
          <a:lstStyle/>
          <a:p>
            <a:r>
              <a:rPr lang="en-US" dirty="0">
                <a:solidFill>
                  <a:srgbClr val="00B0F0"/>
                </a:solidFill>
              </a:rPr>
              <a:t>Oil has its benefits and is used in households. 75% of households in Bulgaria use sunflower oil. The oil is far more useful than oil, the olive oil is complete and the benefits are many and it facilitates and grasps the taste, but from the three fats, the lard is the most useful and the most insidious. Pork does not change the taste, it gives the necessary flavor, the frying has minimal consequences and is useful for daily consumption</a:t>
            </a:r>
            <a:endParaRPr lang="en-US" dirty="0">
              <a:solidFill>
                <a:srgbClr val="00B0F0"/>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19000" b="-19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bg-BG" sz="4800" dirty="0" smtClean="0">
                <a:solidFill>
                  <a:srgbClr val="FF0000"/>
                </a:solidFill>
              </a:rPr>
              <a:t>    </a:t>
            </a:r>
            <a:r>
              <a:rPr lang="en-US" sz="4800" dirty="0" smtClean="0">
                <a:solidFill>
                  <a:srgbClr val="FF0000"/>
                </a:solidFill>
              </a:rPr>
              <a:t>Thank </a:t>
            </a:r>
            <a:r>
              <a:rPr lang="en-US" sz="4800" dirty="0">
                <a:solidFill>
                  <a:srgbClr val="FF0000"/>
                </a:solidFill>
              </a:rPr>
              <a:t>you for your </a:t>
            </a:r>
            <a:r>
              <a:rPr lang="en-US" sz="4800" dirty="0" smtClean="0">
                <a:solidFill>
                  <a:srgbClr val="FF0000"/>
                </a:solidFill>
              </a:rPr>
              <a:t>attention</a:t>
            </a:r>
            <a:endParaRPr lang="bg-BG" sz="4800" smtClean="0">
              <a:solidFill>
                <a:srgbClr val="FF0000"/>
              </a:solidFill>
            </a:endParaRPr>
          </a:p>
          <a:p>
            <a:pPr marL="0" indent="0" algn="ctr">
              <a:buNone/>
            </a:pPr>
            <a:endParaRPr lang="en-US" sz="4800" dirty="0" smtClean="0">
              <a:solidFill>
                <a:srgbClr val="FF0000"/>
              </a:solidFill>
            </a:endParaRPr>
          </a:p>
          <a:p>
            <a:pPr marL="0" indent="0" algn="ctr">
              <a:buNone/>
            </a:pPr>
            <a:r>
              <a:rPr lang="en-US" sz="6600" dirty="0" err="1" smtClean="0"/>
              <a:t>Metody</a:t>
            </a:r>
            <a:r>
              <a:rPr lang="en-US" sz="6600" dirty="0" smtClean="0"/>
              <a:t>  </a:t>
            </a:r>
            <a:r>
              <a:rPr lang="en-US" sz="6600" dirty="0" err="1" smtClean="0"/>
              <a:t>Metodyev</a:t>
            </a:r>
            <a:endParaRPr lang="bg-BG" sz="6600"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t="-3000" b="-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5536" y="2780928"/>
            <a:ext cx="8229600" cy="1143000"/>
          </a:xfrm>
        </p:spPr>
        <p:txBody>
          <a:bodyPr>
            <a:normAutofit fontScale="90000"/>
          </a:bodyPr>
          <a:lstStyle/>
          <a:p>
            <a:r>
              <a:rPr lang="en-US" dirty="0"/>
              <a:t>Sunflower oil</a:t>
            </a:r>
            <a:br>
              <a:rPr lang="bg-BG" dirty="0" smtClean="0"/>
            </a:br>
            <a:endParaRPr lang="bg-BG"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l="-6000" r="-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FFFF00"/>
                </a:solidFill>
              </a:rPr>
              <a:t>Ingredients of oil</a:t>
            </a:r>
            <a:br>
              <a:rPr lang="ru-RU" dirty="0" smtClean="0"/>
            </a:br>
            <a:endParaRPr lang="bg-BG" dirty="0"/>
          </a:p>
        </p:txBody>
      </p:sp>
      <p:sp>
        <p:nvSpPr>
          <p:cNvPr id="3" name="Content Placeholder 2"/>
          <p:cNvSpPr>
            <a:spLocks noGrp="1"/>
          </p:cNvSpPr>
          <p:nvPr>
            <p:ph idx="1"/>
          </p:nvPr>
        </p:nvSpPr>
        <p:spPr/>
        <p:txBody>
          <a:bodyPr>
            <a:normAutofit fontScale="70000" lnSpcReduction="20000"/>
          </a:bodyPr>
          <a:lstStyle/>
          <a:p>
            <a:r>
              <a:rPr lang="en-US" dirty="0">
                <a:solidFill>
                  <a:schemeClr val="bg1"/>
                </a:solidFill>
              </a:rPr>
              <a:t>Oil is a source of unsaturated fatty acids. 100 g of pure oil contains:</a:t>
            </a:r>
            <a:endParaRPr lang="en-US" dirty="0">
              <a:solidFill>
                <a:schemeClr val="bg1"/>
              </a:solidFill>
            </a:endParaRPr>
          </a:p>
          <a:p>
            <a:pPr marL="0" indent="0">
              <a:buNone/>
            </a:pPr>
            <a:endParaRPr lang="bg-BG" dirty="0" smtClean="0"/>
          </a:p>
          <a:p>
            <a:pPr marL="0" indent="0">
              <a:buNone/>
            </a:pPr>
            <a:r>
              <a:rPr lang="en-US" dirty="0" smtClean="0"/>
              <a:t>- </a:t>
            </a:r>
            <a:r>
              <a:rPr lang="en-US" dirty="0"/>
              <a:t>from 48% to 74% linoleic fatty acid - omega 6 ECM;</a:t>
            </a:r>
            <a:endParaRPr lang="en-US" dirty="0"/>
          </a:p>
          <a:p>
            <a:endParaRPr lang="en-US" dirty="0"/>
          </a:p>
          <a:p>
            <a:pPr marL="0" indent="0">
              <a:buNone/>
            </a:pPr>
            <a:r>
              <a:rPr lang="en-US" dirty="0"/>
              <a:t>- from 14% to </a:t>
            </a:r>
            <a:r>
              <a:rPr lang="en-US" dirty="0">
                <a:solidFill>
                  <a:schemeClr val="bg1"/>
                </a:solidFill>
              </a:rPr>
              <a:t>40% oleic </a:t>
            </a:r>
            <a:r>
              <a:rPr lang="en-US" dirty="0"/>
              <a:t>fatty acid - omega 9 ECM;</a:t>
            </a:r>
            <a:endParaRPr lang="en-US" dirty="0"/>
          </a:p>
          <a:p>
            <a:endParaRPr lang="en-US" dirty="0"/>
          </a:p>
          <a:p>
            <a:pPr marL="0" indent="0">
              <a:buNone/>
            </a:pPr>
            <a:r>
              <a:rPr lang="en-US" dirty="0"/>
              <a:t>- from 4% to 9% </a:t>
            </a:r>
            <a:r>
              <a:rPr lang="en-US" dirty="0" err="1"/>
              <a:t>palmitic</a:t>
            </a:r>
            <a:r>
              <a:rPr lang="en-US" dirty="0"/>
              <a:t> fatty acid;</a:t>
            </a:r>
            <a:endParaRPr lang="en-US" dirty="0"/>
          </a:p>
          <a:p>
            <a:endParaRPr lang="en-US" dirty="0"/>
          </a:p>
          <a:p>
            <a:pPr marL="0" indent="0">
              <a:buNone/>
            </a:pPr>
            <a:r>
              <a:rPr lang="en-US" dirty="0"/>
              <a:t>- from 1% to 7% of stearic fatty acid.</a:t>
            </a:r>
            <a:endParaRPr lang="en-US" dirty="0"/>
          </a:p>
          <a:p>
            <a:endParaRPr lang="en-US" dirty="0"/>
          </a:p>
          <a:p>
            <a:r>
              <a:rPr lang="en-US" dirty="0"/>
              <a:t>Olive oil is extremely rich in omega 6 and omega 9 fatty acids, the percentage of which is different in the various brands of oil. In addition, oil is an important source of lecithin and vitamin E (a powerful antioxidant) as well as vitamin A.</a:t>
            </a:r>
            <a:endParaRPr lang="ru-RU"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l="-6000" r="-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Sunflower oil</a:t>
            </a:r>
            <a:endParaRPr lang="bg-BG" dirty="0"/>
          </a:p>
        </p:txBody>
      </p:sp>
      <p:sp>
        <p:nvSpPr>
          <p:cNvPr id="3" name="Content Placeholder 2"/>
          <p:cNvSpPr>
            <a:spLocks noGrp="1"/>
          </p:cNvSpPr>
          <p:nvPr>
            <p:ph idx="1"/>
          </p:nvPr>
        </p:nvSpPr>
        <p:spPr/>
        <p:txBody>
          <a:bodyPr>
            <a:normAutofit/>
          </a:bodyPr>
          <a:lstStyle/>
          <a:p>
            <a:r>
              <a:rPr lang="en-US" dirty="0"/>
              <a:t>Oil or vegetable oil is the most popular and commonly used fat in our latitudes. Its use has its positive and negative traits, with which one is well acquainted, especially if he consumes oil on a daily basis. There is sunflower oil, olive oil (olive oil), coconut oil, rapeseed oil, linseed oil, castor oil and others.</a:t>
            </a:r>
            <a:endParaRPr lang="bg-BG"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l="-6000" r="-6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The most suitable for use are sunflower oil and olive oil. Recently, the benefits of rapeseed oil have also been highlighted, but it has no extensive culinary application. Vegetable fats from rapeseed and linseed are a suitable raw material for making different products in cosmetics, chemical industry, pharmaceuticals and other industries, not for direct consumption.</a:t>
            </a:r>
            <a:endParaRPr lang="bg-BG"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l="-6000" r="-6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If you heat hot pressed oil to a high temperature, it creates dangerous carcinogenic substances. The refined oil obtained by extracting the extract from the seeds can be heated to high temperatures without harm to health.</a:t>
            </a:r>
            <a:endParaRPr lang="ru-RU"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a:lum/>
          </a:blip>
          <a:srcRect/>
          <a:stretch>
            <a:fillRect l="-6000" r="-6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The main damage from refined oil is that many chemicals are involved in refining, and it is impossible to remove them completely. Remnants of them fall into the body and have a negative impact on it.</a:t>
            </a:r>
            <a:endParaRPr lang="bg-BG"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8854</Words>
  <Application>WPS Presentation</Application>
  <PresentationFormat>On-screen Show (4:3)</PresentationFormat>
  <Paragraphs>123</Paragraphs>
  <Slides>33</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33</vt:i4>
      </vt:variant>
    </vt:vector>
  </HeadingPairs>
  <TitlesOfParts>
    <vt:vector size="43" baseType="lpstr">
      <vt:lpstr>Arial</vt:lpstr>
      <vt:lpstr>SimSun</vt:lpstr>
      <vt:lpstr>Wingdings</vt:lpstr>
      <vt:lpstr>Times New Roman</vt:lpstr>
      <vt:lpstr>Calibri</vt:lpstr>
      <vt:lpstr>Lucida Sans Unicode</vt:lpstr>
      <vt:lpstr>微软雅黑</vt:lpstr>
      <vt:lpstr/>
      <vt:lpstr>Arial Unicode MS</vt:lpstr>
      <vt:lpstr>Office Theme</vt:lpstr>
      <vt:lpstr>Where are the fat in our lives</vt:lpstr>
      <vt:lpstr>Content</vt:lpstr>
      <vt:lpstr>PowerPoint 演示文稿</vt:lpstr>
      <vt:lpstr>Sunflower oil </vt:lpstr>
      <vt:lpstr>Ingredients of oil </vt:lpstr>
      <vt:lpstr>Sunflower oil</vt:lpstr>
      <vt:lpstr>PowerPoint 演示文稿</vt:lpstr>
      <vt:lpstr>PowerPoint 演示文稿</vt:lpstr>
      <vt:lpstr>PowerPoint 演示文稿</vt:lpstr>
      <vt:lpstr>PowerPoint 演示文稿</vt:lpstr>
      <vt:lpstr>Olive oil extra virgin</vt:lpstr>
      <vt:lpstr>PowerPoint 演示文稿</vt:lpstr>
      <vt:lpstr>Olive oil extra virgin and its 10 amazing benefits</vt:lpstr>
      <vt:lpstr>1. Helps to lose weight</vt:lpstr>
      <vt:lpstr>2. Relieves the pain</vt:lpstr>
      <vt:lpstr>3. Prevents memory problems</vt:lpstr>
      <vt:lpstr>4. Has anticancer properties</vt:lpstr>
      <vt:lpstr>5. Fight diabetes</vt:lpstr>
      <vt:lpstr>6. Strengthens the immune system</vt:lpstr>
      <vt:lpstr>7. Lower blood pressure</vt:lpstr>
      <vt:lpstr>8. Controls cholesterol levels</vt:lpstr>
      <vt:lpstr>9. Handles the hairless hair</vt:lpstr>
      <vt:lpstr>10. Moisturizes the skin naturally</vt:lpstr>
      <vt:lpstr>Lard</vt:lpstr>
      <vt:lpstr>PowerPoint 演示文稿</vt:lpstr>
      <vt:lpstr>PowerPoint 演示文稿</vt:lpstr>
      <vt:lpstr>5 reasons to bring the lard back into the kitchen</vt:lpstr>
      <vt:lpstr>1. The Pork Mask is stable at high temperatures</vt:lpstr>
      <vt:lpstr>3. lard with neutral flavor</vt:lpstr>
      <vt:lpstr>4. PORK MASS THE GOD OF VITAMIN D</vt:lpstr>
      <vt:lpstr>5. POVERTY MASS MANUFACTUR HERE IN BULGARIA</vt:lpstr>
      <vt:lpstr>Conclusion</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Къде са мазнините в нашия живот</dc:title>
  <dc:creator>Методи</dc:creator>
  <cp:lastModifiedBy>User-PC</cp:lastModifiedBy>
  <cp:revision>23</cp:revision>
  <dcterms:created xsi:type="dcterms:W3CDTF">2018-06-08T19:16:00Z</dcterms:created>
  <dcterms:modified xsi:type="dcterms:W3CDTF">2018-06-18T10:44:21Z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1033-10.2.0.5965</vt:lpwstr>
  </property>
</Properties>
</file>