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5" r:id="rId1"/>
    <p:sldMasterId id="2147484178" r:id="rId2"/>
  </p:sldMasterIdLst>
  <p:sldIdLst>
    <p:sldId id="256" r:id="rId3"/>
    <p:sldId id="257" r:id="rId4"/>
    <p:sldId id="258" r:id="rId5"/>
    <p:sldId id="259" r:id="rId6"/>
    <p:sldId id="260" r:id="rId7"/>
    <p:sldId id="261" r:id="rId8"/>
    <p:sldId id="262" r:id="rId9"/>
    <p:sldId id="263" r:id="rId10"/>
  </p:sldIdLst>
  <p:sldSz cx="12192000" cy="6858000"/>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Заглавен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bg-BG" smtClean="0"/>
              <a:t>Редакт. стил загл. образец</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bg-BG" smtClean="0"/>
              <a:t>Щракнете за редакция стил подзагл. обр.</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475448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a:p>
        </p:txBody>
      </p:sp>
      <p:sp>
        <p:nvSpPr>
          <p:cNvPr id="3" name="Vertical Text Placeholder 2"/>
          <p:cNvSpPr>
            <a:spLocks noGrp="1"/>
          </p:cNvSpPr>
          <p:nvPr>
            <p:ph type="body" orient="vert" idx="1"/>
          </p:nvPr>
        </p:nvSpPr>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1601835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bg-BG" smtClean="0"/>
              <a:t>Редакт. стил загл. образец</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41029537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Заглавен слайд">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bg-BG" smtClean="0"/>
              <a:t>Редакт. стил загл. образец</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bg-BG" smtClean="0"/>
              <a:t>Щракнете за редакция стил подзагл. обр.</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7304229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bg-BG" smtClean="0"/>
              <a:t>Редакт. стил загл. образец</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1846747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bg-BG" smtClean="0"/>
              <a:t>Редакт. стил загл. образец</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707221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769543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bg-BG" smtClean="0"/>
              <a:t>Редакт. стил загл. образец</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7" name="Date Placeholder 6"/>
          <p:cNvSpPr>
            <a:spLocks noGrp="1"/>
          </p:cNvSpPr>
          <p:nvPr>
            <p:ph type="dt" sz="half" idx="10"/>
          </p:nvPr>
        </p:nvSpPr>
        <p:spPr/>
        <p:txBody>
          <a:bodyPr/>
          <a:lstStyle/>
          <a:p>
            <a:fld id="{DF2C63A3-AB9B-4106-844D-F967F90922D5}" type="datetimeFigureOut">
              <a:rPr lang="bg-BG" smtClean="0"/>
              <a:t>6.6.2018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310673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Date Placeholder 2"/>
          <p:cNvSpPr>
            <a:spLocks noGrp="1"/>
          </p:cNvSpPr>
          <p:nvPr>
            <p:ph type="dt" sz="half" idx="10"/>
          </p:nvPr>
        </p:nvSpPr>
        <p:spPr/>
        <p:txBody>
          <a:bodyPr/>
          <a:lstStyle/>
          <a:p>
            <a:fld id="{DF2C63A3-AB9B-4106-844D-F967F90922D5}" type="datetimeFigureOut">
              <a:rPr lang="bg-BG" smtClean="0"/>
              <a:t>6.6.2018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8083118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C63A3-AB9B-4106-844D-F967F90922D5}" type="datetimeFigureOut">
              <a:rPr lang="bg-BG" smtClean="0"/>
              <a:t>6.6.2018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4776581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bg-BG" smtClean="0"/>
              <a:t>Редакт. стил загл. образец</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1331819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Content Placeholder 2"/>
          <p:cNvSpPr>
            <a:spLocks noGrp="1"/>
          </p:cNvSpPr>
          <p:nvPr>
            <p:ph idx="1"/>
          </p:nvPr>
        </p:nvSpPr>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109982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bg-BG" smtClean="0"/>
              <a:t>Редакт. стил загл. образец</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bg-BG" smtClean="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a:xfrm>
            <a:off x="3885810" y="6041362"/>
            <a:ext cx="976879" cy="365125"/>
          </a:xfrm>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0658164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Панорамна 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bg-BG" smtClean="0"/>
              <a:t>Редакт. стил загл. образец</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bg-BG" smtClean="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4707684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Цитат с надпис">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bg-BG" smtClean="0"/>
              <a:t>Редакт. стил загл. образец</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Щракнете, за да редактирате стиловете на текста в образеца</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bg-BG" smtClean="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421958666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Картичка с име">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bg-BG" smtClean="0"/>
              <a:t>Редакт. стил загл. образец</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bg-BG" smtClean="0"/>
              <a:t>Щракнете, за да редактирате стиловете на текста в образеца</a:t>
            </a:r>
          </a:p>
        </p:txBody>
      </p:sp>
      <p:sp>
        <p:nvSpPr>
          <p:cNvPr id="2" name="Date Placeholder 1"/>
          <p:cNvSpPr>
            <a:spLocks noGrp="1"/>
          </p:cNvSpPr>
          <p:nvPr>
            <p:ph type="dt" sz="half" idx="10"/>
          </p:nvPr>
        </p:nvSpPr>
        <p:spPr/>
        <p:txBody>
          <a:bodyPr/>
          <a:lstStyle/>
          <a:p>
            <a:fld id="{DF2C63A3-AB9B-4106-844D-F967F90922D5}" type="datetimeFigureOut">
              <a:rPr lang="bg-BG" smtClean="0"/>
              <a:t>6.6.2018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207706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Vertical Text Placeholder 2"/>
          <p:cNvSpPr>
            <a:spLocks noGrp="1"/>
          </p:cNvSpPr>
          <p:nvPr>
            <p:ph type="body" orient="vert" idx="1"/>
          </p:nvPr>
        </p:nvSpPr>
        <p:spPr/>
        <p:txBody>
          <a:bodyPr vert="eaVert" ancho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645538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bg-BG" smtClean="0"/>
              <a:t>Редакт. стил загл. образец</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1265438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лавка на секция">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bg-BG" smtClean="0"/>
              <a:t>Редакт. стил загл. образец</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Щракнете, за да редактирате стиловете на текста в образеца</a:t>
            </a:r>
          </a:p>
        </p:txBody>
      </p:sp>
      <p:sp>
        <p:nvSpPr>
          <p:cNvPr id="4" name="Date Placeholder 3"/>
          <p:cNvSpPr>
            <a:spLocks noGrp="1"/>
          </p:cNvSpPr>
          <p:nvPr>
            <p:ph type="dt" sz="half" idx="10"/>
          </p:nvPr>
        </p:nvSpPr>
        <p:spPr/>
        <p:txBody>
          <a:bodyPr/>
          <a:lstStyle/>
          <a:p>
            <a:fld id="{DF2C63A3-AB9B-4106-844D-F967F90922D5}" type="datetimeFigureOut">
              <a:rPr lang="bg-BG" smtClean="0"/>
              <a:t>6.6.2018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005309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33426153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4" name="Content Placeholder 3"/>
          <p:cNvSpPr>
            <a:spLocks noGrp="1"/>
          </p:cNvSpPr>
          <p:nvPr>
            <p:ph sz="half" idx="2"/>
          </p:nvPr>
        </p:nvSpPr>
        <p:spPr>
          <a:xfrm>
            <a:off x="845127" y="2507550"/>
            <a:ext cx="5156200" cy="3680525"/>
          </a:xfrm>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6" name="Content Placeholder 5"/>
          <p:cNvSpPr>
            <a:spLocks noGrp="1"/>
          </p:cNvSpPr>
          <p:nvPr>
            <p:ph sz="quarter" idx="4"/>
          </p:nvPr>
        </p:nvSpPr>
        <p:spPr>
          <a:xfrm>
            <a:off x="6172200" y="2507550"/>
            <a:ext cx="5181601" cy="3680525"/>
          </a:xfrm>
        </p:spPr>
        <p:txBody>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a:p>
        </p:txBody>
      </p:sp>
      <p:sp>
        <p:nvSpPr>
          <p:cNvPr id="7" name="Date Placeholder 6"/>
          <p:cNvSpPr>
            <a:spLocks noGrp="1"/>
          </p:cNvSpPr>
          <p:nvPr>
            <p:ph type="dt" sz="half" idx="10"/>
          </p:nvPr>
        </p:nvSpPr>
        <p:spPr/>
        <p:txBody>
          <a:bodyPr/>
          <a:lstStyle/>
          <a:p>
            <a:fld id="{DF2C63A3-AB9B-4106-844D-F967F90922D5}" type="datetimeFigureOut">
              <a:rPr lang="bg-BG" smtClean="0"/>
              <a:t>6.6.2018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p:txBody>
          <a:bodyPr/>
          <a:lstStyle/>
          <a:p>
            <a:fld id="{4DA7F093-B31B-43A5-9CA0-89556F17CFDD}" type="slidenum">
              <a:rPr lang="bg-BG" smtClean="0"/>
              <a:t>‹#›</a:t>
            </a:fld>
            <a:endParaRPr lang="bg-BG"/>
          </a:p>
        </p:txBody>
      </p:sp>
      <p:sp>
        <p:nvSpPr>
          <p:cNvPr id="10" name="Title 9"/>
          <p:cNvSpPr>
            <a:spLocks noGrp="1"/>
          </p:cNvSpPr>
          <p:nvPr>
            <p:ph type="title"/>
          </p:nvPr>
        </p:nvSpPr>
        <p:spPr/>
        <p:txBody>
          <a:bodyPr/>
          <a:lstStyle/>
          <a:p>
            <a:r>
              <a:rPr lang="bg-BG" smtClean="0"/>
              <a:t>Редакт. стил загл. образец</a:t>
            </a:r>
            <a:endParaRPr lang="en-US" dirty="0"/>
          </a:p>
        </p:txBody>
      </p:sp>
    </p:spTree>
    <p:extLst>
      <p:ext uri="{BB962C8B-B14F-4D97-AF65-F5344CB8AC3E}">
        <p14:creationId xmlns:p14="http://schemas.microsoft.com/office/powerpoint/2010/main" val="2628376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Само заглавие">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F2C63A3-AB9B-4106-844D-F967F90922D5}" type="datetimeFigureOut">
              <a:rPr lang="bg-BG" smtClean="0"/>
              <a:t>6.6.2018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4DA7F093-B31B-43A5-9CA0-89556F17CFDD}" type="slidenum">
              <a:rPr lang="bg-BG" smtClean="0"/>
              <a:t>‹#›</a:t>
            </a:fld>
            <a:endParaRPr lang="bg-BG"/>
          </a:p>
        </p:txBody>
      </p:sp>
      <p:sp>
        <p:nvSpPr>
          <p:cNvPr id="6" name="Title 5"/>
          <p:cNvSpPr>
            <a:spLocks noGrp="1"/>
          </p:cNvSpPr>
          <p:nvPr>
            <p:ph type="title"/>
          </p:nvPr>
        </p:nvSpPr>
        <p:spPr/>
        <p:txBody>
          <a:bodyPr/>
          <a:lstStyle/>
          <a:p>
            <a:r>
              <a:rPr lang="bg-BG" smtClean="0"/>
              <a:t>Редакт. стил загл. образец</a:t>
            </a:r>
            <a:endParaRPr lang="en-US"/>
          </a:p>
        </p:txBody>
      </p:sp>
    </p:spTree>
    <p:extLst>
      <p:ext uri="{BB962C8B-B14F-4D97-AF65-F5344CB8AC3E}">
        <p14:creationId xmlns:p14="http://schemas.microsoft.com/office/powerpoint/2010/main" val="2647189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2C63A3-AB9B-4106-844D-F967F90922D5}" type="datetimeFigureOut">
              <a:rPr lang="bg-BG" smtClean="0"/>
              <a:t>6.6.2018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1506744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Съдържание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bg-BG" smtClean="0"/>
              <a:t>Редакт. стил загл. образец</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1968288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Картина с надпис">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bg-BG" smtClean="0"/>
              <a:t>Редакт. стил загл. образец</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bg-BG" smtClean="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p>
            <a:fld id="{DF2C63A3-AB9B-4106-844D-F967F90922D5}" type="datetimeFigureOut">
              <a:rPr lang="bg-BG" smtClean="0"/>
              <a:t>6.6.2018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p:txBody>
          <a:bodyPr/>
          <a:lstStyle/>
          <a:p>
            <a:fld id="{4DA7F093-B31B-43A5-9CA0-89556F17CFDD}" type="slidenum">
              <a:rPr lang="bg-BG" smtClean="0"/>
              <a:t>‹#›</a:t>
            </a:fld>
            <a:endParaRPr lang="bg-BG"/>
          </a:p>
        </p:txBody>
      </p:sp>
    </p:spTree>
    <p:extLst>
      <p:ext uri="{BB962C8B-B14F-4D97-AF65-F5344CB8AC3E}">
        <p14:creationId xmlns:p14="http://schemas.microsoft.com/office/powerpoint/2010/main" val="2794176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bg-BG" smtClean="0"/>
              <a:t>Редакт. стил загл. образец</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DF2C63A3-AB9B-4106-844D-F967F90922D5}" type="datetimeFigureOut">
              <a:rPr lang="bg-BG" smtClean="0"/>
              <a:t>6.6.2018 г.</a:t>
            </a:fld>
            <a:endParaRPr lang="bg-BG"/>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bg-BG"/>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DA7F093-B31B-43A5-9CA0-89556F17CFDD}" type="slidenum">
              <a:rPr lang="bg-BG" smtClean="0"/>
              <a:t>‹#›</a:t>
            </a:fld>
            <a:endParaRPr lang="bg-BG"/>
          </a:p>
        </p:txBody>
      </p:sp>
    </p:spTree>
    <p:extLst>
      <p:ext uri="{BB962C8B-B14F-4D97-AF65-F5344CB8AC3E}">
        <p14:creationId xmlns:p14="http://schemas.microsoft.com/office/powerpoint/2010/main" val="2205174167"/>
      </p:ext>
    </p:extLst>
  </p:cSld>
  <p:clrMap bg1="lt1" tx1="dk1" bg2="lt2" tx2="dk2" accent1="accent1" accent2="accent2" accent3="accent3" accent4="accent4" accent5="accent5" accent6="accent6" hlink="hlink" folHlink="folHlink"/>
  <p:sldLayoutIdLst>
    <p:sldLayoutId id="2147483946" r:id="rId1"/>
    <p:sldLayoutId id="2147483947" r:id="rId2"/>
    <p:sldLayoutId id="2147483948" r:id="rId3"/>
    <p:sldLayoutId id="2147483949" r:id="rId4"/>
    <p:sldLayoutId id="2147483950" r:id="rId5"/>
    <p:sldLayoutId id="2147483951" r:id="rId6"/>
    <p:sldLayoutId id="2147483952" r:id="rId7"/>
    <p:sldLayoutId id="2147483953" r:id="rId8"/>
    <p:sldLayoutId id="2147483954" r:id="rId9"/>
    <p:sldLayoutId id="2147483955" r:id="rId10"/>
    <p:sldLayoutId id="21474839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bg-BG" smtClean="0"/>
              <a:t>Редакт. стил загл. образец</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bg-BG"/>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DF2C63A3-AB9B-4106-844D-F967F90922D5}" type="datetimeFigureOut">
              <a:rPr lang="bg-BG" smtClean="0"/>
              <a:t>6.6.2018 г.</a:t>
            </a:fld>
            <a:endParaRPr lang="bg-BG"/>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4DA7F093-B31B-43A5-9CA0-89556F17CFDD}" type="slidenum">
              <a:rPr lang="bg-BG" smtClean="0"/>
              <a:t>‹#›</a:t>
            </a:fld>
            <a:endParaRPr lang="bg-BG"/>
          </a:p>
        </p:txBody>
      </p:sp>
    </p:spTree>
    <p:extLst>
      <p:ext uri="{BB962C8B-B14F-4D97-AF65-F5344CB8AC3E}">
        <p14:creationId xmlns:p14="http://schemas.microsoft.com/office/powerpoint/2010/main" val="389022922"/>
      </p:ext>
    </p:extLst>
  </p:cSld>
  <p:clrMap bg1="dk1" tx1="lt1" bg2="dk2" tx2="lt2" accent1="accent1" accent2="accent2" accent3="accent3" accent4="accent4" accent5="accent5" accent6="accent6" hlink="hlink" folHlink="folHlink"/>
  <p:sldLayoutIdLst>
    <p:sldLayoutId id="2147484179" r:id="rId1"/>
    <p:sldLayoutId id="2147484180" r:id="rId2"/>
    <p:sldLayoutId id="2147484181" r:id="rId3"/>
    <p:sldLayoutId id="2147484182" r:id="rId4"/>
    <p:sldLayoutId id="2147484183" r:id="rId5"/>
    <p:sldLayoutId id="2147484184" r:id="rId6"/>
    <p:sldLayoutId id="2147484185" r:id="rId7"/>
    <p:sldLayoutId id="2147484186" r:id="rId8"/>
    <p:sldLayoutId id="2147484187" r:id="rId9"/>
    <p:sldLayoutId id="2147484188" r:id="rId10"/>
    <p:sldLayoutId id="2147484189" r:id="rId11"/>
    <p:sldLayoutId id="2147484190" r:id="rId12"/>
    <p:sldLayoutId id="2147484191" r:id="rId13"/>
    <p:sldLayoutId id="2147484192" r:id="rId14"/>
  </p:sldLayoutIdLst>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hyperlink" Target="https://bg.wikipedia.org/wiki" TargetMode="External"/><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ctrTitle"/>
          </p:nvPr>
        </p:nvSpPr>
        <p:spPr/>
        <p:txBody>
          <a:bodyPr/>
          <a:lstStyle/>
          <a:p>
            <a:r>
              <a:rPr lang="en-US" dirty="0" smtClean="0"/>
              <a:t>SMOKING</a:t>
            </a:r>
            <a:endParaRPr lang="bg-BG" dirty="0"/>
          </a:p>
        </p:txBody>
      </p:sp>
      <p:sp>
        <p:nvSpPr>
          <p:cNvPr id="3" name="Подзаглавие 2"/>
          <p:cNvSpPr>
            <a:spLocks noGrp="1"/>
          </p:cNvSpPr>
          <p:nvPr>
            <p:ph type="subTitle" idx="1"/>
          </p:nvPr>
        </p:nvSpPr>
        <p:spPr/>
        <p:txBody>
          <a:bodyPr/>
          <a:lstStyle/>
          <a:p>
            <a:r>
              <a:rPr lang="en-US" dirty="0" smtClean="0"/>
              <a:t>DEBORA ZDRAVKOVA</a:t>
            </a:r>
            <a:endParaRPr lang="bg-BG" dirty="0"/>
          </a:p>
        </p:txBody>
      </p:sp>
    </p:spTree>
    <p:extLst>
      <p:ext uri="{BB962C8B-B14F-4D97-AF65-F5344CB8AC3E}">
        <p14:creationId xmlns:p14="http://schemas.microsoft.com/office/powerpoint/2010/main" val="5660706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CONTENT</a:t>
            </a:r>
            <a:endParaRPr lang="bg-BG" dirty="0"/>
          </a:p>
        </p:txBody>
      </p:sp>
      <p:sp>
        <p:nvSpPr>
          <p:cNvPr id="3" name="Контейнер за съдържание 2"/>
          <p:cNvSpPr>
            <a:spLocks noGrp="1"/>
          </p:cNvSpPr>
          <p:nvPr>
            <p:ph idx="1"/>
          </p:nvPr>
        </p:nvSpPr>
        <p:spPr/>
        <p:txBody>
          <a:bodyPr/>
          <a:lstStyle/>
          <a:p>
            <a:r>
              <a:rPr lang="en-US" dirty="0" smtClean="0"/>
              <a:t>Smoking</a:t>
            </a:r>
          </a:p>
          <a:p>
            <a:r>
              <a:rPr lang="en-US" dirty="0"/>
              <a:t>History of </a:t>
            </a:r>
            <a:r>
              <a:rPr lang="en-US" dirty="0" smtClean="0"/>
              <a:t>smoking</a:t>
            </a:r>
          </a:p>
          <a:p>
            <a:r>
              <a:rPr lang="en-US" dirty="0"/>
              <a:t>Dependence on </a:t>
            </a:r>
            <a:r>
              <a:rPr lang="en-US" dirty="0" smtClean="0"/>
              <a:t>smoking</a:t>
            </a:r>
          </a:p>
          <a:p>
            <a:r>
              <a:rPr lang="en-US" dirty="0"/>
              <a:t>Tobacco products and </a:t>
            </a:r>
            <a:r>
              <a:rPr lang="en-US" dirty="0" smtClean="0"/>
              <a:t>accessories</a:t>
            </a:r>
          </a:p>
          <a:p>
            <a:r>
              <a:rPr lang="en-US" dirty="0"/>
              <a:t>Health aspects and consequences of smoking</a:t>
            </a:r>
            <a:endParaRPr lang="bg-BG" dirty="0"/>
          </a:p>
        </p:txBody>
      </p:sp>
    </p:spTree>
    <p:extLst>
      <p:ext uri="{BB962C8B-B14F-4D97-AF65-F5344CB8AC3E}">
        <p14:creationId xmlns:p14="http://schemas.microsoft.com/office/powerpoint/2010/main" val="2549577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лавие 3"/>
          <p:cNvSpPr>
            <a:spLocks noGrp="1"/>
          </p:cNvSpPr>
          <p:nvPr>
            <p:ph type="title"/>
          </p:nvPr>
        </p:nvSpPr>
        <p:spPr/>
        <p:txBody>
          <a:bodyPr/>
          <a:lstStyle/>
          <a:p>
            <a:r>
              <a:rPr lang="en-US" dirty="0" smtClean="0"/>
              <a:t>SMOKING</a:t>
            </a:r>
            <a:endParaRPr lang="bg-BG" dirty="0"/>
          </a:p>
        </p:txBody>
      </p:sp>
      <p:sp>
        <p:nvSpPr>
          <p:cNvPr id="5" name="Контейнер за съдържание 4"/>
          <p:cNvSpPr>
            <a:spLocks noGrp="1"/>
          </p:cNvSpPr>
          <p:nvPr>
            <p:ph sz="half" idx="1"/>
          </p:nvPr>
        </p:nvSpPr>
        <p:spPr/>
        <p:txBody>
          <a:bodyPr/>
          <a:lstStyle/>
          <a:p>
            <a:pPr marL="0" indent="0">
              <a:buNone/>
            </a:pPr>
            <a:r>
              <a:rPr lang="en-US" dirty="0" smtClean="0"/>
              <a:t>   Smoking </a:t>
            </a:r>
            <a:r>
              <a:rPr lang="en-US" dirty="0"/>
              <a:t>is inhalation of smoke from smoldering tobacco leaves, whereby nicotine is taken. People who are practicing smoking are called "smokers". Excessive smoking leads to nicotine addiction and addiction, so it is considered a drug addiction.</a:t>
            </a:r>
            <a:endParaRPr lang="bg-BG" dirty="0"/>
          </a:p>
        </p:txBody>
      </p:sp>
      <p:pic>
        <p:nvPicPr>
          <p:cNvPr id="7" name="Контейнер за съдържание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8306714" y="2222287"/>
            <a:ext cx="1724390" cy="4501728"/>
          </a:xfrm>
        </p:spPr>
      </p:pic>
    </p:spTree>
    <p:extLst>
      <p:ext uri="{BB962C8B-B14F-4D97-AF65-F5344CB8AC3E}">
        <p14:creationId xmlns:p14="http://schemas.microsoft.com/office/powerpoint/2010/main" val="3204699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HISTORY OF SMOKING</a:t>
            </a:r>
            <a:endParaRPr lang="bg-BG" dirty="0"/>
          </a:p>
        </p:txBody>
      </p:sp>
      <p:sp>
        <p:nvSpPr>
          <p:cNvPr id="3" name="Контейнер за съдържание 2"/>
          <p:cNvSpPr>
            <a:spLocks noGrp="1"/>
          </p:cNvSpPr>
          <p:nvPr>
            <p:ph sz="half" idx="1"/>
          </p:nvPr>
        </p:nvSpPr>
        <p:spPr/>
        <p:txBody>
          <a:bodyPr>
            <a:normAutofit lnSpcReduction="10000"/>
          </a:bodyPr>
          <a:lstStyle/>
          <a:p>
            <a:pPr marL="0" indent="0">
              <a:buNone/>
            </a:pPr>
            <a:r>
              <a:rPr lang="en-US" dirty="0" smtClean="0"/>
              <a:t>   There </a:t>
            </a:r>
            <a:r>
              <a:rPr lang="en-US" dirty="0"/>
              <a:t>is evidence of his practice in many different cultures around the world. Tobacco has been cultivated and used for smoking in America for at least 5000 years. The beginnings are linked to Central America, those parts of the Andes that are now part of Peru and Ecuador. Cannabis smoking in India has been practiced for over 4,000 years. At first, smoking evolved as part of some religious ceremonies. </a:t>
            </a:r>
            <a:r>
              <a:rPr lang="en-US" dirty="0" smtClean="0"/>
              <a:t/>
            </a:r>
            <a:br>
              <a:rPr lang="en-US" dirty="0" smtClean="0"/>
            </a:br>
            <a:r>
              <a:rPr lang="en-US" dirty="0" smtClean="0"/>
              <a:t>   After </a:t>
            </a:r>
            <a:r>
              <a:rPr lang="en-US" dirty="0"/>
              <a:t>the conquest of America by Europeans, smoking is spreading around the world as a form of entertainment.</a:t>
            </a:r>
            <a:endParaRPr lang="bg-BG" dirty="0"/>
          </a:p>
        </p:txBody>
      </p:sp>
      <p:pic>
        <p:nvPicPr>
          <p:cNvPr id="5" name="Контейнер за съдържание 4"/>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028598" y="2222287"/>
            <a:ext cx="4012442" cy="4065471"/>
          </a:xfrm>
        </p:spPr>
      </p:pic>
    </p:spTree>
    <p:extLst>
      <p:ext uri="{BB962C8B-B14F-4D97-AF65-F5344CB8AC3E}">
        <p14:creationId xmlns:p14="http://schemas.microsoft.com/office/powerpoint/2010/main" val="2415867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DEPENDENCE ON SMOKING</a:t>
            </a:r>
            <a:endParaRPr lang="bg-BG" dirty="0"/>
          </a:p>
        </p:txBody>
      </p:sp>
      <p:sp>
        <p:nvSpPr>
          <p:cNvPr id="3" name="Контейнер за съдържание 2"/>
          <p:cNvSpPr>
            <a:spLocks noGrp="1"/>
          </p:cNvSpPr>
          <p:nvPr>
            <p:ph sz="half" idx="1"/>
          </p:nvPr>
        </p:nvSpPr>
        <p:spPr/>
        <p:txBody>
          <a:bodyPr>
            <a:normAutofit fontScale="92500" lnSpcReduction="20000"/>
          </a:bodyPr>
          <a:lstStyle/>
          <a:p>
            <a:pPr marL="0" indent="0">
              <a:buNone/>
            </a:pPr>
            <a:r>
              <a:rPr lang="en-US" dirty="0" smtClean="0"/>
              <a:t>   Recent </a:t>
            </a:r>
            <a:r>
              <a:rPr lang="en-US" dirty="0"/>
              <a:t>studies </a:t>
            </a:r>
            <a:r>
              <a:rPr lang="en-US" dirty="0" smtClean="0"/>
              <a:t>show </a:t>
            </a:r>
            <a:r>
              <a:rPr lang="en-US" dirty="0"/>
              <a:t>that nicotine increases the level of dopamine in the brain and is a factor in pleasure in smoking. Nicotine is also the most addictive element in the smoking process. Another </a:t>
            </a:r>
            <a:r>
              <a:rPr lang="en-US" dirty="0" smtClean="0"/>
              <a:t>study </a:t>
            </a:r>
            <a:r>
              <a:rPr lang="en-US" dirty="0"/>
              <a:t>shows that smokers are easier to keep their attention and have a better memory during fatigue than </a:t>
            </a:r>
            <a:r>
              <a:rPr lang="en-US" dirty="0" smtClean="0"/>
              <a:t>non-smokers.</a:t>
            </a:r>
            <a:br>
              <a:rPr lang="en-US" dirty="0" smtClean="0"/>
            </a:br>
            <a:r>
              <a:rPr lang="en-US" dirty="0" smtClean="0"/>
              <a:t>   When </a:t>
            </a:r>
            <a:r>
              <a:rPr lang="en-US" dirty="0"/>
              <a:t>smoking, most of the nicotine is </a:t>
            </a:r>
            <a:r>
              <a:rPr lang="en-US" dirty="0" err="1"/>
              <a:t>pyrolyzed</a:t>
            </a:r>
            <a:r>
              <a:rPr lang="en-US" dirty="0"/>
              <a:t>, but even the presence of small amounts in the body can cause somatic and psychotropic effects, including nicotine addiction (nicotine). This dependence is stronger than dependence on caffeine or marijuana, but less than that of alcohol, also from cocaine, heroin, and so on.</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188075" y="2863515"/>
            <a:ext cx="5194300" cy="2356519"/>
          </a:xfrm>
        </p:spPr>
      </p:pic>
    </p:spTree>
    <p:extLst>
      <p:ext uri="{BB962C8B-B14F-4D97-AF65-F5344CB8AC3E}">
        <p14:creationId xmlns:p14="http://schemas.microsoft.com/office/powerpoint/2010/main" val="3398497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TOBACCO PRODUCTS AND ACCESSORIES</a:t>
            </a:r>
            <a:endParaRPr lang="bg-BG" dirty="0"/>
          </a:p>
        </p:txBody>
      </p:sp>
      <p:sp>
        <p:nvSpPr>
          <p:cNvPr id="3" name="Контейнер за съдържание 2"/>
          <p:cNvSpPr>
            <a:spLocks noGrp="1"/>
          </p:cNvSpPr>
          <p:nvPr>
            <p:ph sz="half" idx="1"/>
          </p:nvPr>
        </p:nvSpPr>
        <p:spPr/>
        <p:txBody>
          <a:bodyPr/>
          <a:lstStyle/>
          <a:p>
            <a:r>
              <a:rPr lang="en-US" dirty="0" err="1" smtClean="0"/>
              <a:t>Narguile</a:t>
            </a:r>
            <a:endParaRPr lang="en-US" dirty="0"/>
          </a:p>
          <a:p>
            <a:r>
              <a:rPr lang="en-US" dirty="0"/>
              <a:t>Lula</a:t>
            </a:r>
          </a:p>
          <a:p>
            <a:r>
              <a:rPr lang="en-US" dirty="0"/>
              <a:t>Cigar</a:t>
            </a:r>
          </a:p>
          <a:p>
            <a:r>
              <a:rPr lang="en-US" dirty="0"/>
              <a:t>Cigarette, fascia</a:t>
            </a:r>
          </a:p>
          <a:p>
            <a:r>
              <a:rPr lang="en-US" dirty="0"/>
              <a:t>Cigarette</a:t>
            </a:r>
          </a:p>
          <a:p>
            <a:r>
              <a:rPr lang="en-US" dirty="0"/>
              <a:t>Bong</a:t>
            </a:r>
          </a:p>
          <a:p>
            <a:r>
              <a:rPr lang="en-US" dirty="0"/>
              <a:t>Ashtray</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965950" y="2222500"/>
            <a:ext cx="3638550" cy="3638550"/>
          </a:xfrm>
        </p:spPr>
      </p:pic>
    </p:spTree>
    <p:extLst>
      <p:ext uri="{BB962C8B-B14F-4D97-AF65-F5344CB8AC3E}">
        <p14:creationId xmlns:p14="http://schemas.microsoft.com/office/powerpoint/2010/main" val="1777981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HEALTH ASPECTS AND CONSEQUENCES OF SMOKING</a:t>
            </a:r>
            <a:endParaRPr lang="bg-BG" dirty="0"/>
          </a:p>
        </p:txBody>
      </p:sp>
      <p:sp>
        <p:nvSpPr>
          <p:cNvPr id="3" name="Контейнер за съдържание 2"/>
          <p:cNvSpPr>
            <a:spLocks noGrp="1"/>
          </p:cNvSpPr>
          <p:nvPr>
            <p:ph sz="half" idx="1"/>
          </p:nvPr>
        </p:nvSpPr>
        <p:spPr/>
        <p:txBody>
          <a:bodyPr>
            <a:normAutofit fontScale="77500" lnSpcReduction="20000"/>
          </a:bodyPr>
          <a:lstStyle/>
          <a:p>
            <a:r>
              <a:rPr lang="en-US" dirty="0"/>
              <a:t>Impact on internal </a:t>
            </a:r>
            <a:r>
              <a:rPr lang="en-US" dirty="0" smtClean="0"/>
              <a:t>organs:</a:t>
            </a:r>
            <a:r>
              <a:rPr lang="en-US" dirty="0"/>
              <a:t/>
            </a:r>
            <a:br>
              <a:rPr lang="en-US" dirty="0"/>
            </a:br>
            <a:r>
              <a:rPr lang="en-US" dirty="0"/>
              <a:t>Smoking causes a marked change in internal organs. The organs associated with breathing, cardiovascular system, digestion, etc. are most often affected. Regular smokers suffer from lung cancer much more often than non-smokers. Smoking increases the likelihood of cancer of the digestive organs and the oral cavity. The risk of heart attack is higher than that of non-smokers</a:t>
            </a:r>
            <a:r>
              <a:rPr lang="en-US" dirty="0" smtClean="0"/>
              <a:t>.</a:t>
            </a:r>
          </a:p>
          <a:p>
            <a:r>
              <a:rPr lang="en-US" dirty="0"/>
              <a:t>External negative consequences</a:t>
            </a:r>
            <a:br>
              <a:rPr lang="en-US" dirty="0"/>
            </a:br>
            <a:r>
              <a:rPr lang="en-US" dirty="0"/>
              <a:t>External negative effects can be: yellowed teeth and whiskers, unpleasant breath, unpleasant taste, blurred odor, dry skin of the face, yellowing of the fingers and palms, insomnia, etc</a:t>
            </a:r>
            <a:r>
              <a:rPr lang="en-US" dirty="0" smtClean="0"/>
              <a:t>.</a:t>
            </a:r>
          </a:p>
          <a:p>
            <a:r>
              <a:rPr lang="en-US" dirty="0"/>
              <a:t>Passive smoking</a:t>
            </a:r>
            <a:br>
              <a:rPr lang="en-US" dirty="0"/>
            </a:br>
            <a:r>
              <a:rPr lang="en-US" dirty="0"/>
              <a:t>Inhalation of tobacco smoke from people who do not practice smoking is called passive smoking. Passive smokers are exposed to the same health risks as active smokers.</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86400" y="1417638"/>
            <a:ext cx="5391055" cy="5391055"/>
          </a:xfrm>
        </p:spPr>
      </p:pic>
    </p:spTree>
    <p:extLst>
      <p:ext uri="{BB962C8B-B14F-4D97-AF65-F5344CB8AC3E}">
        <p14:creationId xmlns:p14="http://schemas.microsoft.com/office/powerpoint/2010/main" val="22102632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лавие 4"/>
          <p:cNvSpPr>
            <a:spLocks noGrp="1"/>
          </p:cNvSpPr>
          <p:nvPr>
            <p:ph type="title"/>
          </p:nvPr>
        </p:nvSpPr>
        <p:spPr>
          <a:xfrm>
            <a:off x="714507" y="1156615"/>
            <a:ext cx="5893840" cy="2645912"/>
          </a:xfrm>
        </p:spPr>
        <p:txBody>
          <a:bodyPr/>
          <a:lstStyle/>
          <a:p>
            <a:r>
              <a:rPr lang="en-US" dirty="0"/>
              <a:t>SOURCE: </a:t>
            </a:r>
            <a:r>
              <a:rPr lang="en-US" dirty="0">
                <a:hlinkClick r:id="rId2"/>
              </a:rPr>
              <a:t>https://</a:t>
            </a:r>
            <a:r>
              <a:rPr lang="en-US" dirty="0" smtClean="0">
                <a:hlinkClick r:id="rId2"/>
              </a:rPr>
              <a:t>bg.wikipedia.org/wiki</a:t>
            </a:r>
            <a:r>
              <a:rPr lang="en-US" dirty="0" smtClean="0"/>
              <a:t/>
            </a:r>
            <a:br>
              <a:rPr lang="en-US" dirty="0" smtClean="0"/>
            </a:br>
            <a:endParaRPr lang="bg-BG" dirty="0"/>
          </a:p>
        </p:txBody>
      </p:sp>
    </p:spTree>
    <p:extLst>
      <p:ext uri="{BB962C8B-B14F-4D97-AF65-F5344CB8AC3E}">
        <p14:creationId xmlns:p14="http://schemas.microsoft.com/office/powerpoint/2010/main" val="635199404"/>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О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О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О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Котировки">
  <a:themeElements>
    <a:clrScheme name="Котировки">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Котировки">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Котировки">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ACECE1E4-636E-48DB-87ED-4A76DC93378F}"/>
    </a:ext>
  </a:extLst>
</a:theme>
</file>

<file path=docProps/app.xml><?xml version="1.0" encoding="utf-8"?>
<Properties xmlns="http://schemas.openxmlformats.org/officeDocument/2006/extended-properties" xmlns:vt="http://schemas.openxmlformats.org/officeDocument/2006/docPropsVTypes">
  <Template>TM02900743[[fn=Органични]]</Template>
  <TotalTime>62</TotalTime>
  <Words>233</Words>
  <Application>Microsoft Office PowerPoint</Application>
  <PresentationFormat>Широк екран</PresentationFormat>
  <Paragraphs>27</Paragraphs>
  <Slides>8</Slides>
  <Notes>0</Notes>
  <HiddenSlides>0</HiddenSlides>
  <MMClips>0</MMClips>
  <ScaleCrop>false</ScaleCrop>
  <HeadingPairs>
    <vt:vector size="6" baseType="variant">
      <vt:variant>
        <vt:lpstr>Използвани шрифтове</vt:lpstr>
      </vt:variant>
      <vt:variant>
        <vt:i4>4</vt:i4>
      </vt:variant>
      <vt:variant>
        <vt:lpstr>Тема</vt:lpstr>
      </vt:variant>
      <vt:variant>
        <vt:i4>2</vt:i4>
      </vt:variant>
      <vt:variant>
        <vt:lpstr>Заглавия на слайдовете</vt:lpstr>
      </vt:variant>
      <vt:variant>
        <vt:i4>8</vt:i4>
      </vt:variant>
    </vt:vector>
  </HeadingPairs>
  <TitlesOfParts>
    <vt:vector size="14" baseType="lpstr">
      <vt:lpstr>Calibri</vt:lpstr>
      <vt:lpstr>Calibri Light</vt:lpstr>
      <vt:lpstr>Century Gothic</vt:lpstr>
      <vt:lpstr>Wingdings 2</vt:lpstr>
      <vt:lpstr>HDOfficeLightV0</vt:lpstr>
      <vt:lpstr>Котировки</vt:lpstr>
      <vt:lpstr>SMOKING</vt:lpstr>
      <vt:lpstr>CONTENT</vt:lpstr>
      <vt:lpstr>SMOKING</vt:lpstr>
      <vt:lpstr>HISTORY OF SMOKING</vt:lpstr>
      <vt:lpstr>DEPENDENCE ON SMOKING</vt:lpstr>
      <vt:lpstr>TOBACCO PRODUCTS AND ACCESSORIES</vt:lpstr>
      <vt:lpstr>HEALTH ASPECTS AND CONSEQUENCES OF SMOKING</vt:lpstr>
      <vt:lpstr>SOURCE: https://bg.wikipedia.org/wiki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DAMAGE OF SMOKING</dc:title>
  <dc:creator>Debi</dc:creator>
  <cp:lastModifiedBy>Debi</cp:lastModifiedBy>
  <cp:revision>7</cp:revision>
  <dcterms:created xsi:type="dcterms:W3CDTF">2018-06-06T16:44:41Z</dcterms:created>
  <dcterms:modified xsi:type="dcterms:W3CDTF">2018-06-06T17:46:45Z</dcterms:modified>
</cp:coreProperties>
</file>