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548" autoAdjust="0"/>
  </p:normalViewPr>
  <p:slideViewPr>
    <p:cSldViewPr>
      <p:cViewPr>
        <p:scale>
          <a:sx n="73" d="100"/>
          <a:sy n="73" d="100"/>
        </p:scale>
        <p:origin x="-1098"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305"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B6F15528-21DE-4FAA-801E-634DDDAF4B2B}" type="slidenum">
              <a:rPr lang="en-US" smtClean="0"/>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415"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endParaRPr kumimoji="0" lang="en-US" smtClean="0"/>
          </a:p>
        </p:txBody>
      </p:sp>
      <p:sp>
        <p:nvSpPr>
          <p:cNvPr id="4" name="Date Placeholder 3"/>
          <p:cNvSpPr>
            <a:spLocks noGrp="1"/>
          </p:cNvSpPr>
          <p:nvPr>
            <p:ph type="dt" sz="half" idx="10"/>
          </p:nvPr>
        </p:nvSpPr>
        <p:spPr/>
        <p:txBody>
          <a:bodyPr/>
          <a:lstStyle/>
          <a:p>
            <a:fld id="{1D8BD707-D9CF-40AE-B4C6-C98DA3205C09}"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135"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endParaRPr kumimoji="0" lang="en-US" smtClean="0"/>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135"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endParaRPr kumimoji="0" lang="en-US" smtClean="0"/>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065"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065"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1D8BD707-D9CF-40AE-B4C6-C98DA3205C09}"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endParaRPr kumimoji="0" lang="en-US" smtClean="0"/>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endParaRPr lang="en-US" smtClean="0"/>
          </a:p>
          <a:p>
            <a:pPr lvl="1" eaLnBrk="1" latinLnBrk="0" hangingPunct="1"/>
            <a:r>
              <a:rPr lang="en-US" smtClean="0"/>
              <a:t>Second level</a:t>
            </a:r>
            <a:endParaRPr lang="en-US" smtClean="0"/>
          </a:p>
          <a:p>
            <a:pPr lvl="2" eaLnBrk="1" latinLnBrk="0" hangingPunct="1"/>
            <a:r>
              <a:rPr lang="en-US" smtClean="0"/>
              <a:t>Third level</a:t>
            </a:r>
            <a:endParaRPr lang="en-US" smtClean="0"/>
          </a:p>
          <a:p>
            <a:pPr lvl="3" eaLnBrk="1" latinLnBrk="0" hangingPunct="1"/>
            <a:r>
              <a:rPr lang="en-US" smtClean="0"/>
              <a:t>Fourth level</a:t>
            </a:r>
            <a:endParaRPr lang="en-US" smtClean="0"/>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210"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endParaRPr kumimoji="0" lang="en-US" smtClean="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en-US" smtClean="0"/>
              <a:t>Click to edit Master text styles</a:t>
            </a:r>
            <a:endParaRPr kumimoji="0" lang="en-US" smtClean="0"/>
          </a:p>
          <a:p>
            <a:pPr lvl="1" eaLnBrk="1" latinLnBrk="0" hangingPunct="1"/>
            <a:r>
              <a:rPr kumimoji="0" lang="en-US" smtClean="0"/>
              <a:t>Second level</a:t>
            </a:r>
            <a:endParaRPr kumimoji="0" lang="en-US" smtClean="0"/>
          </a:p>
          <a:p>
            <a:pPr lvl="2" eaLnBrk="1" latinLnBrk="0" hangingPunct="1"/>
            <a:r>
              <a:rPr kumimoji="0" lang="en-US" smtClean="0"/>
              <a:t>Third level</a:t>
            </a:r>
            <a:endParaRPr kumimoji="0" lang="en-US" smtClean="0"/>
          </a:p>
          <a:p>
            <a:pPr lvl="3" eaLnBrk="1" latinLnBrk="0" hangingPunct="1"/>
            <a:r>
              <a:rPr kumimoji="0" lang="en-US" smtClean="0"/>
              <a:t>Fourth level</a:t>
            </a:r>
            <a:endParaRPr kumimoji="0" lang="en-US" smtClean="0"/>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lstStyle>
          <a:p>
            <a:fld id="{1D8BD707-D9CF-40AE-B4C6-C98DA3205C09}" type="datetimeFigureOut">
              <a:rPr lang="en-US" smtClean="0"/>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lstStyle>
          <a:p>
            <a:fld id="{B6F15528-21DE-4FAA-801E-634DDDAF4B2B}" type="slidenum">
              <a:rPr lang="en-US" smtClean="0"/>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p:titleStyle>
    <p:bodyStyle>
      <a:lvl1pPr marL="365760" indent="-283210"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490" algn="l" rtl="0" eaLnBrk="1" latinLnBrk="0" hangingPunct="1">
        <a:lnSpc>
          <a:spcPct val="100000"/>
        </a:lnSpc>
        <a:spcBef>
          <a:spcPts val="550"/>
        </a:spcBef>
        <a:buClr>
          <a:schemeClr val="accent1"/>
        </a:buClr>
        <a:buFont typeface="Verdana" panose="020B0604030504040204"/>
        <a:buChar char="◦"/>
        <a:defRPr kumimoji="0" sz="2800" kern="1200">
          <a:solidFill>
            <a:schemeClr val="tx1"/>
          </a:solidFill>
          <a:latin typeface="+mn-lt"/>
          <a:ea typeface="+mn-ea"/>
          <a:cs typeface="+mn-cs"/>
        </a:defRPr>
      </a:lvl2pPr>
      <a:lvl3pPr marL="887095"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990"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575"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8945"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425"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8600"/>
            <a:ext cx="7406640" cy="993882"/>
          </a:xfrm>
        </p:spPr>
        <p:txBody>
          <a:bodyPr/>
          <a:lstStyle/>
          <a:p>
            <a:pPr algn="ctr"/>
            <a:r>
              <a:rPr lang="en-US" dirty="0" smtClean="0">
                <a:solidFill>
                  <a:schemeClr val="tx1"/>
                </a:solidFill>
                <a:latin typeface="Cooper Black" pitchFamily="18" charset="0"/>
              </a:rPr>
              <a:t>Healthy eating</a:t>
            </a:r>
            <a:endParaRPr lang="bg-BG" dirty="0">
              <a:solidFill>
                <a:schemeClr val="tx1"/>
              </a:solidFill>
            </a:endParaRPr>
          </a:p>
        </p:txBody>
      </p:sp>
      <p:pic>
        <p:nvPicPr>
          <p:cNvPr id="1027" name="Picture 3" descr="C:\Users\ACER\Desktop\4-Steps-to-Healthy-Nutrition-fruits-and-vetables.jpg"/>
          <p:cNvPicPr>
            <a:picLocks noChangeAspect="1" noChangeArrowheads="1"/>
          </p:cNvPicPr>
          <p:nvPr/>
        </p:nvPicPr>
        <p:blipFill>
          <a:blip r:embed="rId1" cstate="print"/>
          <a:srcRect/>
          <a:stretch>
            <a:fillRect/>
          </a:stretch>
        </p:blipFill>
        <p:spPr bwMode="auto">
          <a:xfrm>
            <a:off x="2209800" y="1676400"/>
            <a:ext cx="5181600" cy="4310921"/>
          </a:xfrm>
          <a:prstGeom prst="rect">
            <a:avLst/>
          </a:prstGeom>
          <a:noFill/>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 calcmode="lin" valueType="num">
                                      <p:cBhvr additive="base">
                                        <p:cTn id="12" dur="500" fill="hold"/>
                                        <p:tgtEl>
                                          <p:spTgt spid="1027"/>
                                        </p:tgtEl>
                                        <p:attrNameLst>
                                          <p:attrName>ppt_x</p:attrName>
                                        </p:attrNameLst>
                                      </p:cBhvr>
                                      <p:tavLst>
                                        <p:tav tm="0">
                                          <p:val>
                                            <p:strVal val="#ppt_x"/>
                                          </p:val>
                                        </p:tav>
                                        <p:tav tm="100000">
                                          <p:val>
                                            <p:strVal val="#ppt_x"/>
                                          </p:val>
                                        </p:tav>
                                      </p:tavLst>
                                    </p:anim>
                                    <p:anim calcmode="lin" valueType="num">
                                      <p:cBhvr additive="base">
                                        <p:cTn id="13"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0923" y="509770"/>
            <a:ext cx="7498080" cy="1143000"/>
          </a:xfrm>
        </p:spPr>
        <p:txBody>
          <a:bodyPr>
            <a:normAutofit fontScale="90000"/>
          </a:bodyPr>
          <a:lstStyle/>
          <a:p>
            <a:r>
              <a:rPr lang="en-US" b="1" dirty="0" smtClean="0">
                <a:solidFill>
                  <a:schemeClr val="tx1"/>
                </a:solidFill>
              </a:rPr>
              <a:t>Moderation: important to any healthy diet</a:t>
            </a:r>
            <a:br>
              <a:rPr lang="en-US" b="1" dirty="0" smtClean="0">
                <a:solidFill>
                  <a:schemeClr val="tx1"/>
                </a:solidFill>
              </a:rPr>
            </a:br>
            <a:endParaRPr lang="bg-BG" b="1" dirty="0">
              <a:solidFill>
                <a:schemeClr val="tx1"/>
              </a:solidFill>
            </a:endParaRPr>
          </a:p>
        </p:txBody>
      </p:sp>
      <p:sp>
        <p:nvSpPr>
          <p:cNvPr id="3" name="Content Placeholder 2"/>
          <p:cNvSpPr>
            <a:spLocks noGrp="1"/>
          </p:cNvSpPr>
          <p:nvPr>
            <p:ph idx="1"/>
          </p:nvPr>
        </p:nvSpPr>
        <p:spPr/>
        <p:txBody>
          <a:bodyPr>
            <a:normAutofit fontScale="47500" lnSpcReduction="20000"/>
          </a:bodyPr>
          <a:lstStyle/>
          <a:p>
            <a:r>
              <a:rPr lang="en-US" b="1" dirty="0" smtClean="0"/>
              <a:t>Try not to think of certain foods as “off-limits.”</a:t>
            </a:r>
            <a:r>
              <a:rPr lang="en-US" dirty="0" smtClean="0"/>
              <a:t> </a:t>
            </a:r>
            <a:r>
              <a:rPr lang="en-US" b="1" dirty="0" smtClean="0">
                <a:solidFill>
                  <a:schemeClr val="accent6">
                    <a:lumMod val="75000"/>
                  </a:schemeClr>
                </a:solidFill>
              </a:rPr>
              <a:t>When you ban certain foods, it’s natural to want those foods more, and then feel like a failure if you give in to temptation. Start by reducing portion sizes of unhealthy foods and not eating them as often. As you reduce your intake of unhealthy foods, you may find yourself craving them less or thinking of them as only occasional indulgences.</a:t>
            </a:r>
            <a:endParaRPr lang="en-US" b="1" dirty="0" smtClean="0">
              <a:solidFill>
                <a:schemeClr val="accent6">
                  <a:lumMod val="75000"/>
                </a:schemeClr>
              </a:solidFill>
            </a:endParaRPr>
          </a:p>
          <a:p>
            <a:r>
              <a:rPr lang="en-US" b="1" dirty="0" smtClean="0"/>
              <a:t>Think smaller portions</a:t>
            </a:r>
            <a:r>
              <a:rPr lang="en-US" dirty="0" smtClean="0"/>
              <a:t>. </a:t>
            </a:r>
            <a:r>
              <a:rPr lang="en-US" b="1" dirty="0" smtClean="0">
                <a:solidFill>
                  <a:schemeClr val="accent6">
                    <a:lumMod val="75000"/>
                  </a:schemeClr>
                </a:solidFill>
              </a:rPr>
              <a:t>Serving sizes have ballooned recently. When dining out, choose a starter instead of an entree, split a dish with a friend, and don't order supersized anything. At home, visual cues can help with portion sizes. Your serving of meat, fish, or chicken should be the size of a deck of cards and half a cup of mashed potato, rice, or pasta is about the size of a traditional light bulb. By serving your meals on smaller plates or in bowls, you can trick your brain into thinking it’s a larger portion. If you don't feel satisfied at the end of a meal, add more leafy greens or round off the meal with fruit.</a:t>
            </a:r>
            <a:endParaRPr lang="en-US" b="1" dirty="0" smtClean="0">
              <a:solidFill>
                <a:schemeClr val="accent6">
                  <a:lumMod val="75000"/>
                </a:schemeClr>
              </a:solidFill>
            </a:endParaRPr>
          </a:p>
          <a:p>
            <a:r>
              <a:rPr lang="en-US" b="1" dirty="0" smtClean="0"/>
              <a:t>Take your time</a:t>
            </a:r>
            <a:r>
              <a:rPr lang="en-US" b="1" dirty="0" smtClean="0">
                <a:solidFill>
                  <a:schemeClr val="accent6">
                    <a:lumMod val="75000"/>
                  </a:schemeClr>
                </a:solidFill>
              </a:rPr>
              <a:t>. It actually takes a few minutes for your brain to tell your body that it has had enough food, so eat slowly and stop eating before you feel full.</a:t>
            </a:r>
            <a:endParaRPr lang="en-US" b="1" dirty="0" smtClean="0">
              <a:solidFill>
                <a:schemeClr val="accent6">
                  <a:lumMod val="75000"/>
                </a:schemeClr>
              </a:solidFill>
            </a:endParaRPr>
          </a:p>
          <a:p>
            <a:r>
              <a:rPr lang="en-US" b="1" dirty="0" smtClean="0"/>
              <a:t>Eat with others whenever possible</a:t>
            </a:r>
            <a:r>
              <a:rPr lang="en-US" b="1" dirty="0" smtClean="0">
                <a:solidFill>
                  <a:schemeClr val="accent6">
                    <a:lumMod val="75000"/>
                  </a:schemeClr>
                </a:solidFill>
              </a:rPr>
              <a:t>. Eating alone, especially in front of the TV or computer, often leads to mindless overeating.</a:t>
            </a:r>
            <a:endParaRPr lang="en-US" b="1" dirty="0" smtClean="0">
              <a:solidFill>
                <a:schemeClr val="accent6">
                  <a:lumMod val="75000"/>
                </a:schemeClr>
              </a:solidFill>
            </a:endParaRPr>
          </a:p>
          <a:p>
            <a:endParaRPr lang="bg-BG" dirty="0"/>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1"/>
                </a:solidFill>
              </a:rPr>
              <a:t>It's not just what you eat, but when you eat</a:t>
            </a:r>
            <a:br>
              <a:rPr lang="en-US" b="1" dirty="0" smtClean="0">
                <a:solidFill>
                  <a:schemeClr val="tx1"/>
                </a:solidFill>
              </a:rPr>
            </a:br>
            <a:endParaRPr lang="bg-BG" dirty="0">
              <a:solidFill>
                <a:schemeClr val="tx1"/>
              </a:solidFill>
            </a:endParaRPr>
          </a:p>
        </p:txBody>
      </p:sp>
      <p:sp>
        <p:nvSpPr>
          <p:cNvPr id="3" name="Content Placeholder 2"/>
          <p:cNvSpPr>
            <a:spLocks noGrp="1"/>
          </p:cNvSpPr>
          <p:nvPr>
            <p:ph idx="1"/>
          </p:nvPr>
        </p:nvSpPr>
        <p:spPr/>
        <p:txBody>
          <a:bodyPr>
            <a:normAutofit fontScale="85000" lnSpcReduction="20000"/>
          </a:bodyPr>
          <a:lstStyle/>
          <a:p>
            <a:r>
              <a:rPr lang="en-US" b="1" dirty="0" smtClean="0"/>
              <a:t>Eat breakfast, and eat smaller meals throughout the day</a:t>
            </a:r>
            <a:r>
              <a:rPr lang="en-US" dirty="0" smtClean="0"/>
              <a:t>. </a:t>
            </a:r>
            <a:r>
              <a:rPr lang="en-US" b="1" dirty="0" smtClean="0">
                <a:solidFill>
                  <a:schemeClr val="accent6">
                    <a:lumMod val="75000"/>
                  </a:schemeClr>
                </a:solidFill>
              </a:rPr>
              <a:t>A healthy breakfast can jumpstart your metabolism, while eating small, healthy meals (rather than the standard three large meals) keeps your energy up all day.</a:t>
            </a:r>
            <a:endParaRPr lang="en-US" b="1" dirty="0" smtClean="0">
              <a:solidFill>
                <a:schemeClr val="accent6">
                  <a:lumMod val="75000"/>
                </a:schemeClr>
              </a:solidFill>
            </a:endParaRPr>
          </a:p>
          <a:p>
            <a:r>
              <a:rPr lang="en-US" b="1" dirty="0" smtClean="0"/>
              <a:t>Avoid eating late at night</a:t>
            </a:r>
            <a:r>
              <a:rPr lang="en-US" dirty="0" smtClean="0"/>
              <a:t>. </a:t>
            </a:r>
            <a:r>
              <a:rPr lang="en-US" b="1" dirty="0" smtClean="0">
                <a:solidFill>
                  <a:schemeClr val="accent6">
                    <a:lumMod val="75000"/>
                  </a:schemeClr>
                </a:solidFill>
              </a:rPr>
              <a:t>Try to eat dinner earlier and fast for 14-16 hours until breakfast the next morning. Studies suggest that eating only when you’re most active and giving your digestive system a long break each day may help to regulate weight. </a:t>
            </a:r>
            <a:endParaRPr lang="en-US" b="1" dirty="0" smtClean="0">
              <a:solidFill>
                <a:schemeClr val="accent6">
                  <a:lumMod val="75000"/>
                </a:schemeClr>
              </a:solidFill>
            </a:endParaRPr>
          </a:p>
          <a:p>
            <a:endParaRPr lang="bg-BG" dirty="0"/>
          </a:p>
        </p:txBody>
      </p:sp>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2000"/>
                                        <p:tgtEl>
                                          <p:spTgt spid="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itle 1"/>
          <p:cNvSpPr>
            <a:spLocks noGrp="1"/>
          </p:cNvSpPr>
          <p:nvPr>
            <p:ph type="title"/>
          </p:nvPr>
        </p:nvSpPr>
        <p:spPr/>
        <p:txBody>
          <a:bodyPr>
            <a:normAutofit/>
          </a:bodyPr>
          <a:p>
            <a:r>
              <a:rPr lang="en-US" altLang="bg-BG"/>
              <a:t>Thank you for attencion </a:t>
            </a:r>
            <a:br>
              <a:rPr lang="en-US" altLang="bg-BG"/>
            </a:br>
            <a:r>
              <a:rPr lang="en-US" altLang="bg-BG"/>
              <a:t>By:Paolina Georgieva </a:t>
            </a:r>
            <a:endParaRPr lang="en-US" altLang="bg-BG"/>
          </a:p>
        </p:txBody>
      </p:sp>
      <p:pic>
        <p:nvPicPr>
          <p:cNvPr id="4" name="Content Placeholder 3" descr="изтеглен файл"/>
          <p:cNvPicPr>
            <a:picLocks noChangeAspect="1"/>
          </p:cNvPicPr>
          <p:nvPr>
            <p:ph idx="1"/>
          </p:nvPr>
        </p:nvPicPr>
        <p:blipFill>
          <a:blip r:embed="rId1"/>
          <a:stretch>
            <a:fillRect/>
          </a:stretch>
        </p:blipFill>
        <p:spPr>
          <a:xfrm>
            <a:off x="2393315" y="2068195"/>
            <a:ext cx="4356735" cy="2899410"/>
          </a:xfrm>
          <a:prstGeom prst="rect">
            <a:avLst/>
          </a:prstGeom>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tx1"/>
                </a:solidFill>
                <a:latin typeface="Arial Black" panose="020B0A04020102020204" pitchFamily="34" charset="0"/>
              </a:rPr>
              <a:t>PRINCIPLES FOR HEALTHY EATING</a:t>
            </a:r>
            <a:endParaRPr lang="bg-BG" dirty="0">
              <a:solidFill>
                <a:schemeClr val="tx1"/>
              </a:solidFill>
              <a:latin typeface="Arial Black" panose="020B0A04020102020204" pitchFamily="34" charset="0"/>
            </a:endParaRPr>
          </a:p>
        </p:txBody>
      </p:sp>
      <p:sp>
        <p:nvSpPr>
          <p:cNvPr id="3" name="Content Placeholder 2"/>
          <p:cNvSpPr>
            <a:spLocks noGrp="1"/>
          </p:cNvSpPr>
          <p:nvPr>
            <p:ph idx="1"/>
          </p:nvPr>
        </p:nvSpPr>
        <p:spPr/>
        <p:txBody>
          <a:bodyPr/>
          <a:lstStyle/>
          <a:p>
            <a:r>
              <a:rPr lang="en-US" dirty="0" smtClean="0">
                <a:solidFill>
                  <a:schemeClr val="accent6">
                    <a:lumMod val="75000"/>
                  </a:schemeClr>
                </a:solidFill>
                <a:latin typeface="Impact" panose="020B0806030902050204" pitchFamily="34" charset="0"/>
              </a:rPr>
              <a:t>Eat 3-4 times a day, no more than 6 hours.</a:t>
            </a:r>
            <a:endParaRPr lang="en-US" dirty="0" smtClean="0">
              <a:solidFill>
                <a:schemeClr val="accent6">
                  <a:lumMod val="75000"/>
                </a:schemeClr>
              </a:solidFill>
              <a:latin typeface="Impact" panose="020B0806030902050204" pitchFamily="34" charset="0"/>
            </a:endParaRPr>
          </a:p>
          <a:p>
            <a:r>
              <a:rPr lang="en-US" dirty="0" smtClean="0">
                <a:solidFill>
                  <a:schemeClr val="accent6">
                    <a:lumMod val="75000"/>
                  </a:schemeClr>
                </a:solidFill>
                <a:latin typeface="Impact" panose="020B0806030902050204" pitchFamily="34" charset="0"/>
              </a:rPr>
              <a:t>Always have breakfast.</a:t>
            </a:r>
            <a:endParaRPr lang="en-US" dirty="0" smtClean="0">
              <a:solidFill>
                <a:schemeClr val="accent6">
                  <a:lumMod val="75000"/>
                </a:schemeClr>
              </a:solidFill>
              <a:latin typeface="Impact" panose="020B0806030902050204" pitchFamily="34" charset="0"/>
            </a:endParaRPr>
          </a:p>
          <a:p>
            <a:r>
              <a:rPr lang="en-US" dirty="0" smtClean="0">
                <a:solidFill>
                  <a:schemeClr val="accent6">
                    <a:lumMod val="75000"/>
                  </a:schemeClr>
                </a:solidFill>
                <a:latin typeface="Impact" panose="020B0806030902050204" pitchFamily="34" charset="0"/>
              </a:rPr>
              <a:t>Drink 2-3 liters of water per day.</a:t>
            </a:r>
            <a:endParaRPr lang="en-US" dirty="0" smtClean="0">
              <a:solidFill>
                <a:schemeClr val="accent6">
                  <a:lumMod val="75000"/>
                </a:schemeClr>
              </a:solidFill>
              <a:latin typeface="Impact" panose="020B0806030902050204" pitchFamily="34" charset="0"/>
            </a:endParaRPr>
          </a:p>
          <a:p>
            <a:endParaRPr lang="bg-BG" dirty="0">
              <a:solidFill>
                <a:schemeClr val="accent6">
                  <a:lumMod val="75000"/>
                </a:schemeClr>
              </a:solidFill>
              <a:latin typeface="Impact" panose="020B0806030902050204" pitchFamily="34" charset="0"/>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5920" y="304800"/>
            <a:ext cx="7498080" cy="1143000"/>
          </a:xfrm>
        </p:spPr>
        <p:txBody>
          <a:bodyPr>
            <a:normAutofit fontScale="90000"/>
          </a:bodyPr>
          <a:lstStyle/>
          <a:p>
            <a:r>
              <a:rPr lang="en-US" dirty="0" smtClean="0">
                <a:solidFill>
                  <a:schemeClr val="tx1"/>
                </a:solidFill>
                <a:latin typeface="Arial Black" panose="020B0A04020102020204" pitchFamily="34" charset="0"/>
              </a:rPr>
              <a:t>Why should you eat healthy?</a:t>
            </a:r>
            <a:endParaRPr lang="bg-BG" dirty="0">
              <a:solidFill>
                <a:schemeClr val="tx1"/>
              </a:solidFill>
              <a:latin typeface="Arial Black" panose="020B0A04020102020204" pitchFamily="34" charset="0"/>
            </a:endParaRPr>
          </a:p>
        </p:txBody>
      </p:sp>
      <p:sp>
        <p:nvSpPr>
          <p:cNvPr id="3" name="Content Placeholder 2"/>
          <p:cNvSpPr>
            <a:spLocks noGrp="1"/>
          </p:cNvSpPr>
          <p:nvPr>
            <p:ph idx="1"/>
          </p:nvPr>
        </p:nvSpPr>
        <p:spPr/>
        <p:txBody>
          <a:bodyPr/>
          <a:lstStyle/>
          <a:p>
            <a:r>
              <a:rPr lang="en-US" dirty="0" smtClean="0">
                <a:solidFill>
                  <a:schemeClr val="accent6">
                    <a:lumMod val="50000"/>
                  </a:schemeClr>
                </a:solidFill>
                <a:latin typeface="Impact" panose="020B0806030902050204" pitchFamily="34" charset="0"/>
              </a:rPr>
              <a:t>Ensuring that the necessary body substances - proteins, carbohydrates, fats, vitamins, minerals and dietary fiber.</a:t>
            </a:r>
            <a:endParaRPr lang="en-US" dirty="0" smtClean="0">
              <a:solidFill>
                <a:schemeClr val="accent6">
                  <a:lumMod val="50000"/>
                </a:schemeClr>
              </a:solidFill>
              <a:latin typeface="Impact" panose="020B0806030902050204" pitchFamily="34" charset="0"/>
            </a:endParaRPr>
          </a:p>
          <a:p>
            <a:r>
              <a:rPr lang="en-US" dirty="0" smtClean="0">
                <a:solidFill>
                  <a:schemeClr val="accent6">
                    <a:lumMod val="50000"/>
                  </a:schemeClr>
                </a:solidFill>
                <a:latin typeface="Impact" panose="020B0806030902050204" pitchFamily="34" charset="0"/>
              </a:rPr>
              <a:t>Irregular eating, food 1-2 times a day, eating before bedtime may minimize all your endeavors to lose weight. So you should eat four and best five times a day.</a:t>
            </a:r>
            <a:endParaRPr lang="bg-BG" dirty="0">
              <a:solidFill>
                <a:schemeClr val="accent6">
                  <a:lumMod val="50000"/>
                </a:schemeClr>
              </a:solidFill>
              <a:latin typeface="Impact" panose="020B0806030902050204" pitchFamily="34" charset="0"/>
            </a:endParaRPr>
          </a:p>
        </p:txBody>
      </p:sp>
    </p:spTree>
  </p:cSld>
  <p:clrMapOvr>
    <a:masterClrMapping/>
  </p:clrMapOvr>
  <p:transition spd="slow">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98080" cy="1143000"/>
          </a:xfrm>
        </p:spPr>
        <p:txBody>
          <a:bodyPr>
            <a:normAutofit fontScale="90000"/>
          </a:bodyPr>
          <a:lstStyle/>
          <a:p>
            <a:r>
              <a:rPr lang="en-US" dirty="0" smtClean="0">
                <a:solidFill>
                  <a:schemeClr val="tx1"/>
                </a:solidFill>
                <a:latin typeface="Arial Black" panose="020B0A04020102020204" pitchFamily="34" charset="0"/>
              </a:rPr>
              <a:t>Pyramid of healthy eating</a:t>
            </a:r>
            <a:endParaRPr lang="bg-BG" dirty="0">
              <a:solidFill>
                <a:schemeClr val="tx1"/>
              </a:solidFill>
              <a:latin typeface="Arial Black" panose="020B0A04020102020204" pitchFamily="34" charset="0"/>
            </a:endParaRPr>
          </a:p>
        </p:txBody>
      </p:sp>
      <p:pic>
        <p:nvPicPr>
          <p:cNvPr id="2050" name="Picture 2" descr="C:\Users\ACER\Desktop\32ae98be16f46d9b22f25cf99084638e.jpeg"/>
          <p:cNvPicPr>
            <a:picLocks noGrp="1" noChangeAspect="1" noChangeArrowheads="1"/>
          </p:cNvPicPr>
          <p:nvPr>
            <p:ph idx="1"/>
          </p:nvPr>
        </p:nvPicPr>
        <p:blipFill>
          <a:blip r:embed="rId1" cstate="print"/>
          <a:srcRect/>
          <a:stretch>
            <a:fillRect/>
          </a:stretch>
        </p:blipFill>
        <p:spPr bwMode="auto">
          <a:xfrm>
            <a:off x="1743484" y="1447800"/>
            <a:ext cx="6882581" cy="4800600"/>
          </a:xfrm>
          <a:prstGeom prst="rect">
            <a:avLst/>
          </a:prstGeom>
          <a:noFill/>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050"/>
                                        </p:tgtEl>
                                        <p:attrNameLst>
                                          <p:attrName>style.visibility</p:attrName>
                                        </p:attrNameLst>
                                      </p:cBhvr>
                                      <p:to>
                                        <p:strVal val="visible"/>
                                      </p:to>
                                    </p:set>
                                    <p:anim calcmode="lin" valueType="num">
                                      <p:cBhvr additive="base">
                                        <p:cTn id="13" dur="500" fill="hold"/>
                                        <p:tgtEl>
                                          <p:spTgt spid="2050"/>
                                        </p:tgtEl>
                                        <p:attrNameLst>
                                          <p:attrName>ppt_x</p:attrName>
                                        </p:attrNameLst>
                                      </p:cBhvr>
                                      <p:tavLst>
                                        <p:tav tm="0">
                                          <p:val>
                                            <p:strVal val="#ppt_x"/>
                                          </p:val>
                                        </p:tav>
                                        <p:tav tm="100000">
                                          <p:val>
                                            <p:strVal val="#ppt_x"/>
                                          </p:val>
                                        </p:tav>
                                      </p:tavLst>
                                    </p:anim>
                                    <p:anim calcmode="lin" valueType="num">
                                      <p:cBhvr additive="base">
                                        <p:cTn id="14"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85888" cy="1143000"/>
          </a:xfrm>
        </p:spPr>
        <p:txBody>
          <a:bodyPr>
            <a:normAutofit fontScale="90000"/>
          </a:bodyPr>
          <a:lstStyle/>
          <a:p>
            <a:r>
              <a:rPr lang="en-US" dirty="0" smtClean="0">
                <a:solidFill>
                  <a:schemeClr val="tx1"/>
                </a:solidFill>
                <a:latin typeface="Arial Black" panose="020B0A04020102020204" pitchFamily="34" charset="0"/>
              </a:rPr>
              <a:t>How to start to eat healthy?</a:t>
            </a:r>
            <a:endParaRPr lang="bg-BG" dirty="0">
              <a:solidFill>
                <a:schemeClr val="tx1"/>
              </a:solidFill>
              <a:latin typeface="Arial Black" panose="020B0A04020102020204" pitchFamily="34" charset="0"/>
            </a:endParaRPr>
          </a:p>
        </p:txBody>
      </p:sp>
      <p:sp>
        <p:nvSpPr>
          <p:cNvPr id="3" name="Content Placeholder 2"/>
          <p:cNvSpPr>
            <a:spLocks noGrp="1"/>
          </p:cNvSpPr>
          <p:nvPr>
            <p:ph idx="1"/>
          </p:nvPr>
        </p:nvSpPr>
        <p:spPr/>
        <p:txBody>
          <a:bodyPr/>
          <a:lstStyle/>
          <a:p>
            <a:r>
              <a:rPr lang="en-US" dirty="0" smtClean="0">
                <a:solidFill>
                  <a:schemeClr val="accent6">
                    <a:lumMod val="75000"/>
                  </a:schemeClr>
                </a:solidFill>
                <a:latin typeface="Impact" panose="020B0806030902050204" pitchFamily="34" charset="0"/>
              </a:rPr>
              <a:t>Turn healthy eating habit.</a:t>
            </a:r>
            <a:endParaRPr lang="en-US" dirty="0" smtClean="0">
              <a:solidFill>
                <a:schemeClr val="accent6">
                  <a:lumMod val="75000"/>
                </a:schemeClr>
              </a:solidFill>
              <a:latin typeface="Impact" panose="020B0806030902050204" pitchFamily="34" charset="0"/>
            </a:endParaRPr>
          </a:p>
          <a:p>
            <a:r>
              <a:rPr lang="en-US" dirty="0" smtClean="0">
                <a:solidFill>
                  <a:schemeClr val="accent6">
                    <a:lumMod val="75000"/>
                  </a:schemeClr>
                </a:solidFill>
                <a:latin typeface="Impact" panose="020B0806030902050204" pitchFamily="34" charset="0"/>
              </a:rPr>
              <a:t>Choose </a:t>
            </a:r>
            <a:r>
              <a:rPr lang="en-US" dirty="0" err="1" smtClean="0">
                <a:solidFill>
                  <a:schemeClr val="accent6">
                    <a:lumMod val="75000"/>
                  </a:schemeClr>
                </a:solidFill>
                <a:latin typeface="Impact" panose="020B0806030902050204" pitchFamily="34" charset="0"/>
              </a:rPr>
              <a:t>wholemeal</a:t>
            </a:r>
            <a:r>
              <a:rPr lang="en-US" dirty="0" smtClean="0">
                <a:solidFill>
                  <a:schemeClr val="accent6">
                    <a:lumMod val="75000"/>
                  </a:schemeClr>
                </a:solidFill>
                <a:latin typeface="Impact" panose="020B0806030902050204" pitchFamily="34" charset="0"/>
              </a:rPr>
              <a:t> bread to white.</a:t>
            </a:r>
            <a:endParaRPr lang="en-US" dirty="0" smtClean="0">
              <a:solidFill>
                <a:schemeClr val="accent6">
                  <a:lumMod val="75000"/>
                </a:schemeClr>
              </a:solidFill>
              <a:latin typeface="Impact" panose="020B0806030902050204" pitchFamily="34" charset="0"/>
            </a:endParaRPr>
          </a:p>
          <a:p>
            <a:r>
              <a:rPr lang="en-US" dirty="0" smtClean="0">
                <a:solidFill>
                  <a:schemeClr val="accent6">
                    <a:lumMod val="75000"/>
                  </a:schemeClr>
                </a:solidFill>
                <a:latin typeface="Impact" panose="020B0806030902050204" pitchFamily="34" charset="0"/>
              </a:rPr>
              <a:t>Eat white meat of turkey and chicken, which has less fat than dark beef or pork.</a:t>
            </a:r>
            <a:endParaRPr lang="en-US" dirty="0" smtClean="0">
              <a:solidFill>
                <a:schemeClr val="accent6">
                  <a:lumMod val="75000"/>
                </a:schemeClr>
              </a:solidFill>
              <a:latin typeface="Impact" panose="020B0806030902050204" pitchFamily="34" charset="0"/>
            </a:endParaRPr>
          </a:p>
          <a:p>
            <a:endParaRPr lang="bg-BG" dirty="0">
              <a:solidFill>
                <a:schemeClr val="accent6">
                  <a:lumMod val="75000"/>
                </a:schemeClr>
              </a:solidFill>
              <a:latin typeface="Impact" panose="020B0806030902050204" pitchFamily="34" charset="0"/>
            </a:endParaRPr>
          </a:p>
        </p:txBody>
      </p:sp>
    </p:spTree>
  </p:cSld>
  <p:clrMapOvr>
    <a:masterClrMapping/>
  </p:clrMapOvr>
  <p:transition>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304800"/>
            <a:ext cx="7498080" cy="1371600"/>
          </a:xfrm>
        </p:spPr>
        <p:txBody>
          <a:bodyPr>
            <a:normAutofit fontScale="90000"/>
          </a:bodyPr>
          <a:lstStyle/>
          <a:p>
            <a:r>
              <a:rPr lang="en-US" b="1" dirty="0" smtClean="0">
                <a:solidFill>
                  <a:schemeClr val="tx1"/>
                </a:solidFill>
              </a:rPr>
              <a:t>How can healthy eating improve your mood?</a:t>
            </a:r>
            <a:br>
              <a:rPr lang="en-US" b="1" dirty="0" smtClean="0"/>
            </a:br>
            <a:endParaRPr lang="bg-BG" dirty="0"/>
          </a:p>
        </p:txBody>
      </p:sp>
      <p:sp>
        <p:nvSpPr>
          <p:cNvPr id="3" name="Content Placeholder 2"/>
          <p:cNvSpPr>
            <a:spLocks noGrp="1"/>
          </p:cNvSpPr>
          <p:nvPr>
            <p:ph idx="1"/>
          </p:nvPr>
        </p:nvSpPr>
        <p:spPr>
          <a:xfrm>
            <a:off x="1219200" y="1447800"/>
            <a:ext cx="7498080" cy="4800600"/>
          </a:xfrm>
        </p:spPr>
        <p:txBody>
          <a:bodyPr>
            <a:normAutofit fontScale="62500" lnSpcReduction="20000"/>
          </a:bodyPr>
          <a:lstStyle/>
          <a:p>
            <a:pPr>
              <a:buNone/>
            </a:pPr>
            <a:r>
              <a:rPr lang="en-US" dirty="0" smtClean="0">
                <a:solidFill>
                  <a:schemeClr val="accent6">
                    <a:lumMod val="75000"/>
                  </a:schemeClr>
                </a:solidFill>
                <a:latin typeface="Impact" panose="020B0806030902050204" pitchFamily="34" charset="0"/>
              </a:rPr>
              <a:t>We all know that eating right can help you maintain a healthy weight and avoid certain health problems, but your diet can also have a profound effect on your mood and sense of wellbeing. Studies have linked eating a typical Western diet—filled with processed meats, packaged meals, takeout food, and sugary snacks—with higher rates of depression, stress, bipolar disorder, and anxiety. Eating an unhealthy diet may even play a role in the development of mental health disorders such as ADHD, Alzheimer’s disease, and schizophrenia, or in the increased risk of suicide in young people. </a:t>
            </a:r>
            <a:endParaRPr lang="en-US" dirty="0" smtClean="0">
              <a:solidFill>
                <a:schemeClr val="accent6">
                  <a:lumMod val="75000"/>
                </a:schemeClr>
              </a:solidFill>
              <a:latin typeface="Impact" panose="020B0806030902050204" pitchFamily="34" charset="0"/>
            </a:endParaRPr>
          </a:p>
          <a:p>
            <a:pPr>
              <a:buNone/>
            </a:pPr>
            <a:r>
              <a:rPr lang="en-US" dirty="0" smtClean="0">
                <a:solidFill>
                  <a:schemeClr val="accent6">
                    <a:lumMod val="75000"/>
                  </a:schemeClr>
                </a:solidFill>
                <a:latin typeface="Impact" panose="020B0806030902050204" pitchFamily="34" charset="0"/>
              </a:rPr>
              <a:t>Eating more fresh fruits and vegetables, cooking meals at home, and reducing your intake of sugar and refined carbohydrates, on the other hand, may help to improve mood and lower your risk for mental health issues. If you have already been diagnosed with a mental health problem, eating well can even help to manage your symptoms and regain control of your life.</a:t>
            </a:r>
            <a:endParaRPr lang="en-US" dirty="0" smtClean="0">
              <a:solidFill>
                <a:schemeClr val="accent6">
                  <a:lumMod val="75000"/>
                </a:schemeClr>
              </a:solidFill>
              <a:latin typeface="Impact" panose="020B0806030902050204" pitchFamily="34" charset="0"/>
            </a:endParaRPr>
          </a:p>
          <a:p>
            <a:pPr>
              <a:buNone/>
            </a:pPr>
            <a:endParaRPr lang="bg-BG" dirty="0">
              <a:solidFill>
                <a:schemeClr val="accent6">
                  <a:lumMod val="75000"/>
                </a:schemeClr>
              </a:solidFill>
            </a:endParaRPr>
          </a:p>
        </p:txBody>
      </p:sp>
    </p:spTree>
  </p:cSld>
  <p:clrMapOvr>
    <a:masterClrMapping/>
  </p:clrMapOvr>
  <p:transition spd="slow">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1"/>
                </a:solidFill>
              </a:rPr>
              <a:t>Make fruit and vegetables a tasty part of your life </a:t>
            </a:r>
            <a:endParaRPr lang="bg-BG" dirty="0">
              <a:solidFill>
                <a:schemeClr val="tx1"/>
              </a:solidFill>
            </a:endParaRPr>
          </a:p>
        </p:txBody>
      </p:sp>
      <p:sp>
        <p:nvSpPr>
          <p:cNvPr id="3" name="Content Placeholder 2"/>
          <p:cNvSpPr>
            <a:spLocks noGrp="1"/>
          </p:cNvSpPr>
          <p:nvPr>
            <p:ph idx="1"/>
          </p:nvPr>
        </p:nvSpPr>
        <p:spPr/>
        <p:txBody>
          <a:bodyPr>
            <a:normAutofit fontScale="85000" lnSpcReduction="10000"/>
          </a:bodyPr>
          <a:lstStyle/>
          <a:p>
            <a:pPr>
              <a:buNone/>
            </a:pPr>
            <a:r>
              <a:rPr lang="en-US" b="1" dirty="0" smtClean="0">
                <a:solidFill>
                  <a:schemeClr val="accent6">
                    <a:lumMod val="75000"/>
                  </a:schemeClr>
                </a:solidFill>
              </a:rPr>
              <a:t>Fruit and vegetables are low in calories and nutrient dense, which means they are packed with vitamins, minerals, antioxidants, and fiber. Focus on eating the recommended daily amount of at least five servings of fruit and vegetables and it will naturally fill you up and help you cut back on unhealthy foods. A serving is half a cup of raw fruit or </a:t>
            </a:r>
            <a:r>
              <a:rPr lang="en-US" b="1" dirty="0" err="1" smtClean="0">
                <a:solidFill>
                  <a:schemeClr val="accent6">
                    <a:lumMod val="75000"/>
                  </a:schemeClr>
                </a:solidFill>
              </a:rPr>
              <a:t>veg</a:t>
            </a:r>
            <a:r>
              <a:rPr lang="en-US" b="1" dirty="0" smtClean="0">
                <a:solidFill>
                  <a:schemeClr val="accent6">
                    <a:lumMod val="75000"/>
                  </a:schemeClr>
                </a:solidFill>
              </a:rPr>
              <a:t> or a small apple or banana, for example. Most of us need to double the amount we currently eat. </a:t>
            </a:r>
            <a:endParaRPr lang="bg-BG" b="1" dirty="0">
              <a:solidFill>
                <a:schemeClr val="accent6">
                  <a:lumMod val="75000"/>
                </a:schemeClr>
              </a:solidFill>
            </a:endParaRP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To increase your intake:</a:t>
            </a:r>
            <a:endParaRPr lang="bg-BG" b="1" dirty="0">
              <a:solidFill>
                <a:schemeClr val="tx1"/>
              </a:solidFill>
            </a:endParaRPr>
          </a:p>
        </p:txBody>
      </p:sp>
      <p:sp>
        <p:nvSpPr>
          <p:cNvPr id="3" name="Content Placeholder 2"/>
          <p:cNvSpPr>
            <a:spLocks noGrp="1"/>
          </p:cNvSpPr>
          <p:nvPr>
            <p:ph idx="1"/>
          </p:nvPr>
        </p:nvSpPr>
        <p:spPr/>
        <p:txBody>
          <a:bodyPr>
            <a:normAutofit fontScale="92500" lnSpcReduction="20000"/>
          </a:bodyPr>
          <a:lstStyle/>
          <a:p>
            <a:r>
              <a:rPr lang="en-US" b="1" dirty="0" smtClean="0">
                <a:solidFill>
                  <a:schemeClr val="accent6">
                    <a:lumMod val="75000"/>
                  </a:schemeClr>
                </a:solidFill>
              </a:rPr>
              <a:t>Add antioxidant-rich berries to your favorite breakfast cereal</a:t>
            </a:r>
            <a:endParaRPr lang="en-US" b="1" dirty="0" smtClean="0">
              <a:solidFill>
                <a:schemeClr val="accent6">
                  <a:lumMod val="75000"/>
                </a:schemeClr>
              </a:solidFill>
            </a:endParaRPr>
          </a:p>
          <a:p>
            <a:r>
              <a:rPr lang="en-US" b="1" dirty="0" smtClean="0">
                <a:solidFill>
                  <a:schemeClr val="accent6">
                    <a:lumMod val="75000"/>
                  </a:schemeClr>
                </a:solidFill>
              </a:rPr>
              <a:t>Eat a medley of sweet fruit—oranges, mangos, pineapple, grapes—for dessert </a:t>
            </a:r>
            <a:endParaRPr lang="en-US" b="1" dirty="0" smtClean="0">
              <a:solidFill>
                <a:schemeClr val="accent6">
                  <a:lumMod val="75000"/>
                </a:schemeClr>
              </a:solidFill>
            </a:endParaRPr>
          </a:p>
          <a:p>
            <a:r>
              <a:rPr lang="en-US" b="1" dirty="0" smtClean="0">
                <a:solidFill>
                  <a:schemeClr val="accent6">
                    <a:lumMod val="75000"/>
                  </a:schemeClr>
                </a:solidFill>
              </a:rPr>
              <a:t>Swap your usual rice or pasta side dish for a colorful salad</a:t>
            </a:r>
            <a:endParaRPr lang="en-US" b="1" dirty="0" smtClean="0">
              <a:solidFill>
                <a:schemeClr val="accent6">
                  <a:lumMod val="75000"/>
                </a:schemeClr>
              </a:solidFill>
            </a:endParaRPr>
          </a:p>
          <a:p>
            <a:r>
              <a:rPr lang="en-US" b="1" dirty="0" smtClean="0">
                <a:solidFill>
                  <a:schemeClr val="accent6">
                    <a:lumMod val="75000"/>
                  </a:schemeClr>
                </a:solidFill>
              </a:rPr>
              <a:t>Instead of eating processed snack foods, snack on vegetables such as carrots, snow peas, or cherry tomatoes along with a spicy hummus dip or peanut butter</a:t>
            </a:r>
            <a:endParaRPr lang="en-US" b="1" dirty="0" smtClean="0">
              <a:solidFill>
                <a:schemeClr val="accent6">
                  <a:lumMod val="75000"/>
                </a:schemeClr>
              </a:solidFill>
            </a:endParaRPr>
          </a:p>
          <a:p>
            <a:endParaRPr lang="bg-BG" b="1" dirty="0">
              <a:solidFill>
                <a:schemeClr val="accent6">
                  <a:lumMod val="75000"/>
                </a:schemeClr>
              </a:solidFill>
            </a:endParaRPr>
          </a:p>
        </p:txBody>
      </p:sp>
    </p:spTree>
  </p:cSld>
  <p:clrMapOvr>
    <a:masterClrMapping/>
  </p:clrMapOvr>
  <p:transition spd="slow">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chemeClr val="tx1"/>
                </a:solidFill>
              </a:rPr>
              <a:t>How to make vegetables tasty</a:t>
            </a:r>
            <a:br>
              <a:rPr lang="en-US" b="1" dirty="0" smtClean="0"/>
            </a:br>
            <a:endParaRPr lang="bg-BG" dirty="0"/>
          </a:p>
        </p:txBody>
      </p:sp>
      <p:sp>
        <p:nvSpPr>
          <p:cNvPr id="3" name="Content Placeholder 2"/>
          <p:cNvSpPr>
            <a:spLocks noGrp="1"/>
          </p:cNvSpPr>
          <p:nvPr>
            <p:ph idx="1"/>
          </p:nvPr>
        </p:nvSpPr>
        <p:spPr/>
        <p:txBody>
          <a:bodyPr>
            <a:normAutofit fontScale="47500" lnSpcReduction="20000"/>
          </a:bodyPr>
          <a:lstStyle/>
          <a:p>
            <a:r>
              <a:rPr lang="en-US" b="1" dirty="0" smtClean="0"/>
              <a:t>Add color</a:t>
            </a:r>
            <a:r>
              <a:rPr lang="en-US" dirty="0" smtClean="0"/>
              <a:t>. </a:t>
            </a:r>
            <a:r>
              <a:rPr lang="en-US" b="1" dirty="0" smtClean="0">
                <a:solidFill>
                  <a:schemeClr val="accent6">
                    <a:lumMod val="75000"/>
                  </a:schemeClr>
                </a:solidFill>
              </a:rPr>
              <a:t>Not only do brighter, deeper colored vegetables contain higher concentrations of vitamins, minerals and antioxidants—but they can vary the flavor and make meals more visually appealing. Add color using fresh or sundried tomatoes, glazed carrots or beets, roasted red cabbage wedges, yellow squash, or sweet, colorful peppers.</a:t>
            </a:r>
            <a:endParaRPr lang="en-US" b="1" dirty="0" smtClean="0">
              <a:solidFill>
                <a:schemeClr val="accent6">
                  <a:lumMod val="75000"/>
                </a:schemeClr>
              </a:solidFill>
            </a:endParaRPr>
          </a:p>
          <a:p>
            <a:r>
              <a:rPr lang="en-US" b="1" dirty="0" smtClean="0"/>
              <a:t>Liven up salad greens</a:t>
            </a:r>
            <a:r>
              <a:rPr lang="en-US" dirty="0" smtClean="0"/>
              <a:t>. </a:t>
            </a:r>
            <a:r>
              <a:rPr lang="en-US" b="1" dirty="0" smtClean="0">
                <a:solidFill>
                  <a:schemeClr val="accent6">
                    <a:lumMod val="75000"/>
                  </a:schemeClr>
                </a:solidFill>
              </a:rPr>
              <a:t>Branch out beyond lettuce. Kale, arugula, spinach, mustard greens, broccoli, and Chinese cabbage are all packed with calcium, magnesium, iron, potassium, zinc, and vitamins A, C, E, and K. To add flavor to your salad greens, try drizzling with olive oil, adding a spicy dressing, or sprinkling with almond slices, chickpeas, a little bacon, parmesan, or goat cheese.</a:t>
            </a:r>
            <a:endParaRPr lang="en-US" b="1" dirty="0" smtClean="0">
              <a:solidFill>
                <a:schemeClr val="accent6">
                  <a:lumMod val="75000"/>
                </a:schemeClr>
              </a:solidFill>
            </a:endParaRPr>
          </a:p>
          <a:p>
            <a:r>
              <a:rPr lang="en-US" b="1" dirty="0" smtClean="0"/>
              <a:t>Satisfy your sweet tooth</a:t>
            </a:r>
            <a:r>
              <a:rPr lang="en-US" dirty="0" smtClean="0"/>
              <a:t>. </a:t>
            </a:r>
            <a:r>
              <a:rPr lang="en-US" b="1" dirty="0" smtClean="0">
                <a:solidFill>
                  <a:schemeClr val="accent6">
                    <a:lumMod val="75000"/>
                  </a:schemeClr>
                </a:solidFill>
              </a:rPr>
              <a:t>Naturally sweet vegetables—such as carrots, beets, sweet potatoes, yams, onions, bell peppers, and squash—add sweetness to your meals and reduce your cravings for added sugar. Add them to soups, stews, or pasta sauces for a satisfying sweet kick.</a:t>
            </a:r>
            <a:endParaRPr lang="en-US" b="1" dirty="0" smtClean="0">
              <a:solidFill>
                <a:schemeClr val="accent6">
                  <a:lumMod val="75000"/>
                </a:schemeClr>
              </a:solidFill>
            </a:endParaRPr>
          </a:p>
          <a:p>
            <a:r>
              <a:rPr lang="en-US" b="1" dirty="0" smtClean="0"/>
              <a:t>Cook green beans, broccoli, Brussels sprouts, and asparagus in new ways</a:t>
            </a:r>
            <a:r>
              <a:rPr lang="en-US" dirty="0" smtClean="0"/>
              <a:t>. </a:t>
            </a:r>
            <a:r>
              <a:rPr lang="en-US" b="1" dirty="0" smtClean="0">
                <a:solidFill>
                  <a:schemeClr val="accent6">
                    <a:lumMod val="75000"/>
                  </a:schemeClr>
                </a:solidFill>
              </a:rPr>
              <a:t>Instead of boiling or steaming these healthy sides, try grilling, roasting, or pan frying them with chili flakes, garlic, shallots, mushrooms, or onion. Or marinate in tangy lemon or lime before cooking.</a:t>
            </a:r>
            <a:endParaRPr lang="en-US" b="1" dirty="0" smtClean="0">
              <a:solidFill>
                <a:schemeClr val="accent6">
                  <a:lumMod val="75000"/>
                </a:schemeClr>
              </a:solidFill>
            </a:endParaRPr>
          </a:p>
          <a:p>
            <a:endParaRPr lang="bg-BG"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0</TotalTime>
  <Words>5712</Words>
  <Application>WPS Presentation</Application>
  <PresentationFormat>On-screen Show (4:3)</PresentationFormat>
  <Paragraphs>65</Paragraphs>
  <Slides>12</Slides>
  <Notes>0</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12</vt:i4>
      </vt:variant>
    </vt:vector>
  </HeadingPairs>
  <TitlesOfParts>
    <vt:vector size="30" baseType="lpstr">
      <vt:lpstr>Arial</vt:lpstr>
      <vt:lpstr>SimSun</vt:lpstr>
      <vt:lpstr>Wingdings</vt:lpstr>
      <vt:lpstr>Wingdings 2</vt:lpstr>
      <vt:lpstr>Verdana</vt:lpstr>
      <vt:lpstr>Cooper Black</vt:lpstr>
      <vt:lpstr>Arial Black</vt:lpstr>
      <vt:lpstr>Impact</vt:lpstr>
      <vt:lpstr>Gill Sans MT</vt:lpstr>
      <vt:lpstr>Latha</vt:lpstr>
      <vt:lpstr>Corbel</vt:lpstr>
      <vt:lpstr>微软雅黑</vt:lpstr>
      <vt:lpstr/>
      <vt:lpstr>Arial Unicode MS</vt:lpstr>
      <vt:lpstr>Wingdings</vt:lpstr>
      <vt:lpstr>Calibri</vt:lpstr>
      <vt:lpstr>Lucida Sans Unicode</vt:lpstr>
      <vt:lpstr>Solstice</vt:lpstr>
      <vt:lpstr>Healthy eating</vt:lpstr>
      <vt:lpstr>PRINCIPLES FOR HEALTHY EATING</vt:lpstr>
      <vt:lpstr>Why should you eat healthy?</vt:lpstr>
      <vt:lpstr>Pyramid of healthy eating</vt:lpstr>
      <vt:lpstr>How to start to eat healthy?</vt:lpstr>
      <vt:lpstr>How can healthy eating improve your mood? </vt:lpstr>
      <vt:lpstr>Make fruit and vegetables a tasty part of your life </vt:lpstr>
      <vt:lpstr>To increase your intake:</vt:lpstr>
      <vt:lpstr>How to make vegetables tasty </vt:lpstr>
      <vt:lpstr>Moderation: important to any healthy diet </vt:lpstr>
      <vt:lpstr>It's not just what you eat, but when you eat </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Healthy eating</dc:title>
  <dc:creator>Polyyy</dc:creator>
  <cp:lastModifiedBy>User-PC</cp:lastModifiedBy>
  <cp:revision>13</cp:revision>
  <dcterms:created xsi:type="dcterms:W3CDTF">2006-08-16T00:00:00Z</dcterms:created>
  <dcterms:modified xsi:type="dcterms:W3CDTF">2018-05-02T05:09:35Z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1033-10.2.0.5965</vt:lpwstr>
  </property>
</Properties>
</file>