
<file path=[Content_Types].xml><?xml version="1.0" encoding="utf-8"?>
<Types xmlns="http://schemas.openxmlformats.org/package/2006/content-types">
  <Default Extension="bmp" ContentType="image/bmp"/>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bmp"/><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Заглавен слайд">
    <p:spTree>
      <p:nvGrpSpPr>
        <p:cNvPr id="1" name=""/>
        <p:cNvGrpSpPr/>
        <p:nvPr/>
      </p:nvGrpSpPr>
      <p:grpSpPr>
        <a:xfrm>
          <a:off x="0" y="0"/>
          <a:ext cx="0" cy="0"/>
          <a:chOff x="0" y="0"/>
          <a:chExt cx="0" cy="0"/>
        </a:xfrm>
      </p:grpSpPr>
      <p:sp>
        <p:nvSpPr>
          <p:cNvPr id="16" name="Rectangle 15"/>
          <p:cNvSpPr/>
          <p:nvPr/>
        </p:nvSpPr>
        <p:spPr>
          <a:xfrm>
            <a:off x="1" y="0"/>
            <a:ext cx="12192000" cy="6858000"/>
          </a:xfrm>
          <a:prstGeom prst="rect">
            <a:avLst/>
          </a:prstGeom>
          <a:blipFill dpi="0" rotWithShape="1">
            <a:blip r:embed="rId2">
              <a:alphaModFix amt="45000"/>
              <a:duotone>
                <a:schemeClr val="accent2">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11" name="Rectangle 10"/>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4" name="Group 3"/>
          <p:cNvGrpSpPr/>
          <p:nvPr/>
        </p:nvGrpSpPr>
        <p:grpSpPr>
          <a:xfrm>
            <a:off x="5250180" y="1267730"/>
            <a:ext cx="1691640" cy="645295"/>
            <a:chOff x="5318306" y="1386268"/>
            <a:chExt cx="1567331" cy="645295"/>
          </a:xfrm>
        </p:grpSpPr>
        <p:cxnSp>
          <p:nvCxnSpPr>
            <p:cNvPr id="17" name="Straight Connector 16"/>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61708" y="2091263"/>
            <a:ext cx="9068586" cy="2590800"/>
          </a:xfrm>
        </p:spPr>
        <p:txBody>
          <a:bodyPr tIns="45720" bIns="45720"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bg-BG" smtClean="0"/>
              <a:t>Редакт. стил загл. образец</a:t>
            </a:r>
            <a:endParaRPr lang="en-US" dirty="0"/>
          </a:p>
        </p:txBody>
      </p:sp>
      <p:sp>
        <p:nvSpPr>
          <p:cNvPr id="3" name="Subtitle 2"/>
          <p:cNvSpPr>
            <a:spLocks noGrp="1"/>
          </p:cNvSpPr>
          <p:nvPr>
            <p:ph type="subTitle" idx="1"/>
          </p:nvPr>
        </p:nvSpPr>
        <p:spPr>
          <a:xfrm>
            <a:off x="1562100" y="4682062"/>
            <a:ext cx="9070848" cy="457201"/>
          </a:xfrm>
        </p:spPr>
        <p:txBody>
          <a:bodyPr>
            <a:normAutofit/>
          </a:bodyPr>
          <a:lstStyle>
            <a:lvl1pPr marL="0" indent="0" algn="ctr">
              <a:spcBef>
                <a:spcPts val="0"/>
              </a:spcBef>
              <a:buNone/>
              <a:defRPr sz="1600" spc="80" baseline="0">
                <a:solidFill>
                  <a:schemeClr val="tx2"/>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bg-BG" smtClean="0"/>
              <a:t>Щракнете за редакция стил подзагл. обр.</a:t>
            </a:r>
            <a:endParaRPr lang="en-US" dirty="0"/>
          </a:p>
        </p:txBody>
      </p:sp>
      <p:sp>
        <p:nvSpPr>
          <p:cNvPr id="20" name="Date Placeholder 19"/>
          <p:cNvSpPr>
            <a:spLocks noGrp="1"/>
          </p:cNvSpPr>
          <p:nvPr>
            <p:ph type="dt" sz="half" idx="10"/>
          </p:nvPr>
        </p:nvSpPr>
        <p:spPr>
          <a:xfrm>
            <a:off x="5318760" y="1341255"/>
            <a:ext cx="1554480" cy="527213"/>
          </a:xfrm>
        </p:spPr>
        <p:txBody>
          <a:bodyPr/>
          <a:lstStyle>
            <a:lvl1pPr algn="ctr">
              <a:defRPr sz="1300" spc="0" baseline="0">
                <a:solidFill>
                  <a:srgbClr val="FFFFFF"/>
                </a:solidFill>
                <a:latin typeface="+mn-lt"/>
              </a:defRPr>
            </a:lvl1pPr>
          </a:lstStyle>
          <a:p>
            <a:fld id="{9B1FD166-5816-48D5-BD0C-70111272D444}" type="datetimeFigureOut">
              <a:rPr lang="bg-BG" smtClean="0"/>
              <a:t>29.4.2018 г.</a:t>
            </a:fld>
            <a:endParaRPr lang="bg-BG"/>
          </a:p>
        </p:txBody>
      </p:sp>
      <p:sp>
        <p:nvSpPr>
          <p:cNvPr id="21" name="Footer Placeholder 20"/>
          <p:cNvSpPr>
            <a:spLocks noGrp="1"/>
          </p:cNvSpPr>
          <p:nvPr>
            <p:ph type="ftr" sz="quarter" idx="11"/>
          </p:nvPr>
        </p:nvSpPr>
        <p:spPr>
          <a:xfrm>
            <a:off x="1453896" y="5212080"/>
            <a:ext cx="5905500" cy="228600"/>
          </a:xfrm>
        </p:spPr>
        <p:txBody>
          <a:bodyPr/>
          <a:lstStyle>
            <a:lvl1pPr algn="l">
              <a:defRPr>
                <a:solidFill>
                  <a:schemeClr val="tx2"/>
                </a:solidFill>
              </a:defRPr>
            </a:lvl1pPr>
          </a:lstStyle>
          <a:p>
            <a:endParaRPr lang="bg-BG"/>
          </a:p>
        </p:txBody>
      </p:sp>
      <p:sp>
        <p:nvSpPr>
          <p:cNvPr id="22" name="Slide Number Placeholder 21"/>
          <p:cNvSpPr>
            <a:spLocks noGrp="1"/>
          </p:cNvSpPr>
          <p:nvPr>
            <p:ph type="sldNum" sz="quarter" idx="12"/>
          </p:nvPr>
        </p:nvSpPr>
        <p:spPr>
          <a:xfrm>
            <a:off x="8606919" y="5212080"/>
            <a:ext cx="2111881" cy="228600"/>
          </a:xfrm>
        </p:spPr>
        <p:txBody>
          <a:bodyPr/>
          <a:lstStyle>
            <a:lvl1pPr>
              <a:defRPr>
                <a:solidFill>
                  <a:schemeClr val="tx2"/>
                </a:solidFill>
              </a:defRPr>
            </a:lvl1pPr>
          </a:lstStyle>
          <a:p>
            <a:fld id="{2B1BDF3E-6BAD-4CA6-A324-C44C63C76B05}" type="slidenum">
              <a:rPr lang="bg-BG" smtClean="0"/>
              <a:t>‹#›</a:t>
            </a:fld>
            <a:endParaRPr lang="bg-BG"/>
          </a:p>
        </p:txBody>
      </p:sp>
    </p:spTree>
    <p:extLst>
      <p:ext uri="{BB962C8B-B14F-4D97-AF65-F5344CB8AC3E}">
        <p14:creationId xmlns:p14="http://schemas.microsoft.com/office/powerpoint/2010/main" val="2761832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лавие и вертикален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mtClean="0"/>
              <a:t>Редакт. стил загл. образец</a:t>
            </a:r>
            <a:endParaRPr lang="en-US" dirty="0"/>
          </a:p>
        </p:txBody>
      </p:sp>
      <p:sp>
        <p:nvSpPr>
          <p:cNvPr id="3" name="Vertical Text Placeholder 2"/>
          <p:cNvSpPr>
            <a:spLocks noGrp="1"/>
          </p:cNvSpPr>
          <p:nvPr>
            <p:ph type="body" orient="vert" idx="1"/>
          </p:nvPr>
        </p:nvSpPr>
        <p:spPr/>
        <p:txBody>
          <a:bodyPr vert="eaVert"/>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9B1FD166-5816-48D5-BD0C-70111272D444}" type="datetimeFigureOut">
              <a:rPr lang="bg-BG" smtClean="0"/>
              <a:t>29.4.2018 г.</a:t>
            </a:fld>
            <a:endParaRPr lang="bg-BG"/>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bg-BG"/>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B1BDF3E-6BAD-4CA6-A324-C44C63C76B05}" type="slidenum">
              <a:rPr lang="bg-BG" smtClean="0"/>
              <a:t>‹#›</a:t>
            </a:fld>
            <a:endParaRPr lang="bg-BG"/>
          </a:p>
        </p:txBody>
      </p:sp>
    </p:spTree>
    <p:extLst>
      <p:ext uri="{BB962C8B-B14F-4D97-AF65-F5344CB8AC3E}">
        <p14:creationId xmlns:p14="http://schemas.microsoft.com/office/powerpoint/2010/main" val="1732374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но заглавие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bg-BG" smtClean="0"/>
              <a:t>Редакт. стил загл. образец</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9B1FD166-5816-48D5-BD0C-70111272D444}" type="datetimeFigureOut">
              <a:rPr lang="bg-BG" smtClean="0"/>
              <a:t>29.4.2018 г.</a:t>
            </a:fld>
            <a:endParaRPr lang="bg-BG"/>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bg-BG"/>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B1BDF3E-6BAD-4CA6-A324-C44C63C76B05}" type="slidenum">
              <a:rPr lang="bg-BG" smtClean="0"/>
              <a:t>‹#›</a:t>
            </a:fld>
            <a:endParaRPr lang="bg-BG"/>
          </a:p>
        </p:txBody>
      </p:sp>
    </p:spTree>
    <p:extLst>
      <p:ext uri="{BB962C8B-B14F-4D97-AF65-F5344CB8AC3E}">
        <p14:creationId xmlns:p14="http://schemas.microsoft.com/office/powerpoint/2010/main" val="3569284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лавие и съдържание">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mtClean="0"/>
              <a:t>Редакт. стил загл. образец</a:t>
            </a:r>
            <a:endParaRPr lang="en-US" dirty="0"/>
          </a:p>
        </p:txBody>
      </p:sp>
      <p:sp>
        <p:nvSpPr>
          <p:cNvPr id="3" name="Content Placeholder 2"/>
          <p:cNvSpPr>
            <a:spLocks noGrp="1"/>
          </p:cNvSpPr>
          <p:nvPr>
            <p:ph idx="1"/>
          </p:nvPr>
        </p:nvSpPr>
        <p:spPr/>
        <p:txBody>
          <a:bodyPr/>
          <a:lstStyle>
            <a:lvl1pPr>
              <a:defRPr sz="1800"/>
            </a:lvl1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Date Placeholder 3"/>
          <p:cNvSpPr>
            <a:spLocks noGrp="1"/>
          </p:cNvSpPr>
          <p:nvPr>
            <p:ph type="dt" sz="half" idx="10"/>
          </p:nvPr>
        </p:nvSpPr>
        <p:spPr/>
        <p:txBody>
          <a:bodyPr/>
          <a:lstStyle>
            <a:lvl1pPr>
              <a:defRPr>
                <a:solidFill>
                  <a:schemeClr val="tx2"/>
                </a:solidFill>
              </a:defRPr>
            </a:lvl1pPr>
          </a:lstStyle>
          <a:p>
            <a:fld id="{9B1FD166-5816-48D5-BD0C-70111272D444}" type="datetimeFigureOut">
              <a:rPr lang="bg-BG" smtClean="0"/>
              <a:t>29.4.2018 г.</a:t>
            </a:fld>
            <a:endParaRPr lang="bg-BG"/>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bg-BG"/>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B1BDF3E-6BAD-4CA6-A324-C44C63C76B05}" type="slidenum">
              <a:rPr lang="bg-BG" smtClean="0"/>
              <a:t>‹#›</a:t>
            </a:fld>
            <a:endParaRPr lang="bg-BG"/>
          </a:p>
        </p:txBody>
      </p:sp>
    </p:spTree>
    <p:extLst>
      <p:ext uri="{BB962C8B-B14F-4D97-AF65-F5344CB8AC3E}">
        <p14:creationId xmlns:p14="http://schemas.microsoft.com/office/powerpoint/2010/main" val="22507620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лавка на секция">
    <p:spTree>
      <p:nvGrpSpPr>
        <p:cNvPr id="1" name=""/>
        <p:cNvGrpSpPr/>
        <p:nvPr/>
      </p:nvGrpSpPr>
      <p:grpSpPr>
        <a:xfrm>
          <a:off x="0" y="0"/>
          <a:ext cx="0" cy="0"/>
          <a:chOff x="0" y="0"/>
          <a:chExt cx="0" cy="0"/>
        </a:xfrm>
      </p:grpSpPr>
      <p:sp>
        <p:nvSpPr>
          <p:cNvPr id="19" name="Rectangle 18"/>
          <p:cNvSpPr/>
          <p:nvPr/>
        </p:nvSpPr>
        <p:spPr>
          <a:xfrm>
            <a:off x="0" y="0"/>
            <a:ext cx="12192000" cy="6858000"/>
          </a:xfrm>
          <a:prstGeom prst="rect">
            <a:avLst/>
          </a:prstGeom>
          <a:blipFill dpi="0" rotWithShape="1">
            <a:blip r:embed="rId2">
              <a:alphaModFix amt="40000"/>
              <a:duotone>
                <a:schemeClr val="accent3">
                  <a:shade val="45000"/>
                  <a:satMod val="135000"/>
                </a:schemeClr>
                <a:prstClr val="white"/>
              </a:duotone>
            </a:blip>
            <a:srcRect/>
            <a:tile tx="-31750" ty="-120650" sx="100000" sy="100000" flip="xy" algn="tl"/>
          </a:blipFill>
          <a:ln w="19050" cmpd="sng">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1307870" y="1267730"/>
            <a:ext cx="9576262" cy="4307950"/>
          </a:xfrm>
          <a:prstGeom prst="rect">
            <a:avLst/>
          </a:prstGeom>
          <a:solidFill>
            <a:schemeClr val="tx1"/>
          </a:solidFill>
          <a:ln w="6350" cap="flat" cmpd="sng" algn="ctr">
            <a:solidFill>
              <a:schemeClr val="tx1">
                <a:lumMod val="65000"/>
                <a:lumOff val="35000"/>
              </a:schemeClr>
            </a:solidFill>
            <a:prstDash val="solid"/>
          </a:ln>
          <a:effectLst>
            <a:outerShdw blurRad="63500" algn="ctr" rotWithShape="0">
              <a:prstClr val="black">
                <a:alpha val="40000"/>
              </a:prstClr>
            </a:outerShdw>
            <a:softEdge rad="0"/>
          </a:effectLst>
        </p:spPr>
      </p:sp>
      <p:sp>
        <p:nvSpPr>
          <p:cNvPr id="24" name="Rectangle 23"/>
          <p:cNvSpPr/>
          <p:nvPr/>
        </p:nvSpPr>
        <p:spPr>
          <a:xfrm>
            <a:off x="1447801" y="1411615"/>
            <a:ext cx="9296400" cy="4034770"/>
          </a:xfrm>
          <a:prstGeom prst="rect">
            <a:avLst/>
          </a:prstGeom>
          <a:solidFill>
            <a:schemeClr val="bg2"/>
          </a:solidFill>
          <a:ln w="9525" cap="sq" cmpd="sng" algn="ctr">
            <a:noFill/>
            <a:prstDash val="solid"/>
            <a:miter lim="800000"/>
          </a:ln>
          <a:effectLst/>
        </p:spPr>
      </p:sp>
      <p:sp>
        <p:nvSpPr>
          <p:cNvPr id="30" name="Rectangle 29"/>
          <p:cNvSpPr/>
          <p:nvPr/>
        </p:nvSpPr>
        <p:spPr>
          <a:xfrm>
            <a:off x="5135880" y="1267730"/>
            <a:ext cx="1920240" cy="731520"/>
          </a:xfrm>
          <a:prstGeom prst="rect">
            <a:avLst/>
          </a:prstGeom>
          <a:solidFill>
            <a:schemeClr val="accent1"/>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sp>
      <p:grpSp>
        <p:nvGrpSpPr>
          <p:cNvPr id="31" name="Group 30"/>
          <p:cNvGrpSpPr/>
          <p:nvPr/>
        </p:nvGrpSpPr>
        <p:grpSpPr>
          <a:xfrm>
            <a:off x="5250180" y="1267730"/>
            <a:ext cx="1691640" cy="645295"/>
            <a:chOff x="5318306" y="1386268"/>
            <a:chExt cx="1567331" cy="645295"/>
          </a:xfrm>
        </p:grpSpPr>
        <p:cxnSp>
          <p:nvCxnSpPr>
            <p:cNvPr id="32" name="Straight Connector 31"/>
            <p:cNvCxnSpPr/>
            <p:nvPr/>
          </p:nvCxnSpPr>
          <p:spPr>
            <a:xfrm>
              <a:off x="5318306"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885637" y="1386268"/>
              <a:ext cx="0" cy="64008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318306" y="2031563"/>
              <a:ext cx="1567331"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1563623" y="2094309"/>
            <a:ext cx="9070848" cy="2587752"/>
          </a:xfrm>
        </p:spPr>
        <p:txBody>
          <a:bodyPr anchor="ctr">
            <a:noAutofit/>
          </a:bodyPr>
          <a:lstStyle>
            <a:lvl1pPr algn="ctr">
              <a:lnSpc>
                <a:spcPct val="83000"/>
              </a:lnSpc>
              <a:defRPr lang="en-US" sz="7200" b="0" kern="1200" cap="all" spc="-100" baseline="0" dirty="0">
                <a:solidFill>
                  <a:schemeClr val="tx1"/>
                </a:solidFill>
                <a:effectLst>
                  <a:outerShdw blurRad="38100" dist="12700" dir="2700000" algn="tl" rotWithShape="0">
                    <a:prstClr val="black">
                      <a:alpha val="40000"/>
                    </a:prstClr>
                  </a:outerShdw>
                </a:effectLst>
                <a:latin typeface="+mj-lt"/>
                <a:ea typeface="+mn-ea"/>
                <a:cs typeface="+mn-cs"/>
              </a:defRPr>
            </a:lvl1pPr>
          </a:lstStyle>
          <a:p>
            <a:r>
              <a:rPr lang="bg-BG" smtClean="0"/>
              <a:t>Редакт. стил загл. образец</a:t>
            </a:r>
            <a:endParaRPr lang="en-US" dirty="0"/>
          </a:p>
        </p:txBody>
      </p:sp>
      <p:sp>
        <p:nvSpPr>
          <p:cNvPr id="3" name="Text Placeholder 2"/>
          <p:cNvSpPr>
            <a:spLocks noGrp="1"/>
          </p:cNvSpPr>
          <p:nvPr>
            <p:ph type="body" idx="1"/>
          </p:nvPr>
        </p:nvSpPr>
        <p:spPr>
          <a:xfrm>
            <a:off x="1563624" y="4682062"/>
            <a:ext cx="9070848" cy="457200"/>
          </a:xfrm>
        </p:spPr>
        <p:txBody>
          <a:bodyPr anchor="t">
            <a:normAutofit/>
          </a:bodyPr>
          <a:lstStyle>
            <a:lvl1pPr marL="0" indent="0" algn="ctr">
              <a:buNone/>
              <a:tabLst>
                <a:tab pos="2633663" algn="l"/>
              </a:tabLst>
              <a:defRPr sz="1600">
                <a:solidFill>
                  <a:schemeClr val="tx2"/>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bg-BG" smtClean="0"/>
              <a:t>Щракнете, за да редактирате стиловете на текста в образеца</a:t>
            </a:r>
          </a:p>
        </p:txBody>
      </p:sp>
      <p:sp>
        <p:nvSpPr>
          <p:cNvPr id="4" name="Date Placeholder 3"/>
          <p:cNvSpPr>
            <a:spLocks noGrp="1"/>
          </p:cNvSpPr>
          <p:nvPr>
            <p:ph type="dt" sz="half" idx="10"/>
          </p:nvPr>
        </p:nvSpPr>
        <p:spPr>
          <a:xfrm>
            <a:off x="5321808" y="1344502"/>
            <a:ext cx="1554480" cy="530352"/>
          </a:xfrm>
        </p:spPr>
        <p:txBody>
          <a:bodyPr/>
          <a:lstStyle>
            <a:lvl1pPr algn="ctr">
              <a:defRPr lang="en-US" sz="1300" kern="1200" spc="0" baseline="0">
                <a:solidFill>
                  <a:srgbClr val="FFFFFF"/>
                </a:solidFill>
                <a:latin typeface="+mn-lt"/>
                <a:ea typeface="+mn-ea"/>
                <a:cs typeface="+mn-cs"/>
              </a:defRPr>
            </a:lvl1pPr>
          </a:lstStyle>
          <a:p>
            <a:fld id="{9B1FD166-5816-48D5-BD0C-70111272D444}" type="datetimeFigureOut">
              <a:rPr lang="bg-BG" smtClean="0"/>
              <a:t>29.4.2018 г.</a:t>
            </a:fld>
            <a:endParaRPr lang="bg-BG"/>
          </a:p>
        </p:txBody>
      </p:sp>
      <p:sp>
        <p:nvSpPr>
          <p:cNvPr id="5" name="Footer Placeholder 4"/>
          <p:cNvSpPr>
            <a:spLocks noGrp="1"/>
          </p:cNvSpPr>
          <p:nvPr>
            <p:ph type="ftr" sz="quarter" idx="11"/>
          </p:nvPr>
        </p:nvSpPr>
        <p:spPr>
          <a:xfrm>
            <a:off x="1453896" y="5212080"/>
            <a:ext cx="5907024" cy="228600"/>
          </a:xfrm>
        </p:spPr>
        <p:txBody>
          <a:bodyPr/>
          <a:lstStyle>
            <a:lvl1pPr algn="l">
              <a:defRPr>
                <a:solidFill>
                  <a:schemeClr val="tx2"/>
                </a:solidFill>
              </a:defRPr>
            </a:lvl1pPr>
          </a:lstStyle>
          <a:p>
            <a:endParaRPr lang="bg-BG"/>
          </a:p>
        </p:txBody>
      </p:sp>
      <p:sp>
        <p:nvSpPr>
          <p:cNvPr id="6" name="Slide Number Placeholder 5"/>
          <p:cNvSpPr>
            <a:spLocks noGrp="1"/>
          </p:cNvSpPr>
          <p:nvPr>
            <p:ph type="sldNum" sz="quarter" idx="12"/>
          </p:nvPr>
        </p:nvSpPr>
        <p:spPr>
          <a:xfrm>
            <a:off x="8604504" y="5212080"/>
            <a:ext cx="2112264" cy="228600"/>
          </a:xfrm>
        </p:spPr>
        <p:txBody>
          <a:bodyPr/>
          <a:lstStyle>
            <a:lvl1pPr>
              <a:defRPr>
                <a:solidFill>
                  <a:schemeClr val="tx2"/>
                </a:solidFill>
              </a:defRPr>
            </a:lvl1pPr>
          </a:lstStyle>
          <a:p>
            <a:fld id="{2B1BDF3E-6BAD-4CA6-A324-C44C63C76B05}" type="slidenum">
              <a:rPr lang="bg-BG" smtClean="0"/>
              <a:t>‹#›</a:t>
            </a:fld>
            <a:endParaRPr lang="bg-BG"/>
          </a:p>
        </p:txBody>
      </p:sp>
    </p:spTree>
    <p:extLst>
      <p:ext uri="{BB962C8B-B14F-4D97-AF65-F5344CB8AC3E}">
        <p14:creationId xmlns:p14="http://schemas.microsoft.com/office/powerpoint/2010/main" val="3049993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е съдържания">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bg-BG" smtClean="0"/>
              <a:t>Редакт. стил загл. образец</a:t>
            </a:r>
            <a:endParaRPr lang="en-US" dirty="0"/>
          </a:p>
        </p:txBody>
      </p:sp>
      <p:sp>
        <p:nvSpPr>
          <p:cNvPr id="3"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5" name="Date Placeholder 4"/>
          <p:cNvSpPr>
            <a:spLocks noGrp="1"/>
          </p:cNvSpPr>
          <p:nvPr>
            <p:ph type="dt" sz="half" idx="10"/>
          </p:nvPr>
        </p:nvSpPr>
        <p:spPr/>
        <p:txBody>
          <a:bodyPr/>
          <a:lstStyle>
            <a:lvl1pPr>
              <a:defRPr>
                <a:solidFill>
                  <a:schemeClr val="tx2"/>
                </a:solidFill>
              </a:defRPr>
            </a:lvl1pPr>
          </a:lstStyle>
          <a:p>
            <a:fld id="{9B1FD166-5816-48D5-BD0C-70111272D444}" type="datetimeFigureOut">
              <a:rPr lang="bg-BG" smtClean="0"/>
              <a:t>29.4.2018 г.</a:t>
            </a:fld>
            <a:endParaRPr lang="bg-BG"/>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bg-BG"/>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B1BDF3E-6BAD-4CA6-A324-C44C63C76B05}" type="slidenum">
              <a:rPr lang="bg-BG" smtClean="0"/>
              <a:t>‹#›</a:t>
            </a:fld>
            <a:endParaRPr lang="bg-BG"/>
          </a:p>
        </p:txBody>
      </p:sp>
    </p:spTree>
    <p:extLst>
      <p:ext uri="{BB962C8B-B14F-4D97-AF65-F5344CB8AC3E}">
        <p14:creationId xmlns:p14="http://schemas.microsoft.com/office/powerpoint/2010/main" val="63454114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mtClean="0"/>
              <a:t>Редакт. стил загл. образец</a:t>
            </a:r>
            <a:endParaRPr lang="en-US" dirty="0"/>
          </a:p>
        </p:txBody>
      </p:sp>
      <p:sp>
        <p:nvSpPr>
          <p:cNvPr id="3" name="Text Placeholder 2"/>
          <p:cNvSpPr>
            <a:spLocks noGrp="1"/>
          </p:cNvSpPr>
          <p:nvPr>
            <p:ph type="body" idx="1"/>
          </p:nvPr>
        </p:nvSpPr>
        <p:spPr>
          <a:xfrm>
            <a:off x="1069848" y="2074334"/>
            <a:ext cx="4754880" cy="640080"/>
          </a:xfrm>
        </p:spPr>
        <p:txBody>
          <a:bodyPr anchor="ctr">
            <a:normAutofit/>
          </a:bodyPr>
          <a:lstStyle>
            <a:lvl1pPr marL="0" indent="0" algn="ctr">
              <a:spcBef>
                <a:spcPts val="0"/>
              </a:spcBef>
              <a:buNone/>
              <a:defRPr sz="1800" b="0">
                <a:solidFill>
                  <a:schemeClr val="tx2"/>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smtClean="0"/>
              <a:t>Щракнете, за да редактирате стиловете на текста в образеца</a:t>
            </a:r>
          </a:p>
        </p:txBody>
      </p:sp>
      <p:sp>
        <p:nvSpPr>
          <p:cNvPr id="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5" name="Text Placeholder 4"/>
          <p:cNvSpPr>
            <a:spLocks noGrp="1"/>
          </p:cNvSpPr>
          <p:nvPr>
            <p:ph type="body" sz="quarter" idx="3"/>
          </p:nvPr>
        </p:nvSpPr>
        <p:spPr>
          <a:xfrm>
            <a:off x="6373368" y="2074334"/>
            <a:ext cx="4754880" cy="640080"/>
          </a:xfrm>
        </p:spPr>
        <p:txBody>
          <a:bodyPr anchor="ctr">
            <a:normAutofit/>
          </a:bodyPr>
          <a:lstStyle>
            <a:lvl1pPr marL="0" indent="0" algn="ctr">
              <a:spcBef>
                <a:spcPts val="0"/>
              </a:spcBef>
              <a:buNone/>
              <a:defRPr sz="1800" b="0">
                <a:solidFill>
                  <a:schemeClr val="tx2"/>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bg-BG" smtClean="0"/>
              <a:t>Щракнете, за да редактирате стиловете на текста в образеца</a:t>
            </a:r>
          </a:p>
        </p:txBody>
      </p:sp>
      <p:sp>
        <p:nvSpPr>
          <p:cNvPr id="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7" name="Date Placeholder 6"/>
          <p:cNvSpPr>
            <a:spLocks noGrp="1"/>
          </p:cNvSpPr>
          <p:nvPr>
            <p:ph type="dt" sz="half" idx="10"/>
          </p:nvPr>
        </p:nvSpPr>
        <p:spPr/>
        <p:txBody>
          <a:bodyPr/>
          <a:lstStyle>
            <a:lvl1pPr>
              <a:defRPr>
                <a:solidFill>
                  <a:schemeClr val="tx2"/>
                </a:solidFill>
              </a:defRPr>
            </a:lvl1pPr>
          </a:lstStyle>
          <a:p>
            <a:fld id="{9B1FD166-5816-48D5-BD0C-70111272D444}" type="datetimeFigureOut">
              <a:rPr lang="bg-BG" smtClean="0"/>
              <a:t>29.4.2018 г.</a:t>
            </a:fld>
            <a:endParaRPr lang="bg-BG"/>
          </a:p>
        </p:txBody>
      </p:sp>
      <p:sp>
        <p:nvSpPr>
          <p:cNvPr id="8" name="Footer Placeholder 7"/>
          <p:cNvSpPr>
            <a:spLocks noGrp="1"/>
          </p:cNvSpPr>
          <p:nvPr>
            <p:ph type="ftr" sz="quarter" idx="11"/>
          </p:nvPr>
        </p:nvSpPr>
        <p:spPr/>
        <p:txBody>
          <a:bodyPr/>
          <a:lstStyle>
            <a:lvl1pPr>
              <a:defRPr>
                <a:solidFill>
                  <a:schemeClr val="tx2"/>
                </a:solidFill>
              </a:defRPr>
            </a:lvl1pPr>
          </a:lstStyle>
          <a:p>
            <a:endParaRPr lang="bg-BG"/>
          </a:p>
        </p:txBody>
      </p:sp>
      <p:sp>
        <p:nvSpPr>
          <p:cNvPr id="9" name="Slide Number Placeholder 8"/>
          <p:cNvSpPr>
            <a:spLocks noGrp="1"/>
          </p:cNvSpPr>
          <p:nvPr>
            <p:ph type="sldNum" sz="quarter" idx="12"/>
          </p:nvPr>
        </p:nvSpPr>
        <p:spPr/>
        <p:txBody>
          <a:bodyPr/>
          <a:lstStyle>
            <a:lvl1pPr>
              <a:defRPr>
                <a:solidFill>
                  <a:schemeClr val="tx2"/>
                </a:solidFill>
              </a:defRPr>
            </a:lvl1pPr>
          </a:lstStyle>
          <a:p>
            <a:fld id="{2B1BDF3E-6BAD-4CA6-A324-C44C63C76B05}" type="slidenum">
              <a:rPr lang="bg-BG" smtClean="0"/>
              <a:t>‹#›</a:t>
            </a:fld>
            <a:endParaRPr lang="bg-BG"/>
          </a:p>
        </p:txBody>
      </p:sp>
    </p:spTree>
    <p:extLst>
      <p:ext uri="{BB962C8B-B14F-4D97-AF65-F5344CB8AC3E}">
        <p14:creationId xmlns:p14="http://schemas.microsoft.com/office/powerpoint/2010/main" val="178125160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Само заглав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smtClean="0"/>
              <a:t>Редакт. стил загл. образец</a:t>
            </a:r>
            <a:endParaRPr lang="en-US" dirty="0"/>
          </a:p>
        </p:txBody>
      </p:sp>
      <p:sp>
        <p:nvSpPr>
          <p:cNvPr id="3" name="Date Placeholder 2"/>
          <p:cNvSpPr>
            <a:spLocks noGrp="1"/>
          </p:cNvSpPr>
          <p:nvPr>
            <p:ph type="dt" sz="half" idx="10"/>
          </p:nvPr>
        </p:nvSpPr>
        <p:spPr/>
        <p:txBody>
          <a:bodyPr/>
          <a:lstStyle>
            <a:lvl1pPr>
              <a:defRPr>
                <a:solidFill>
                  <a:schemeClr val="tx2"/>
                </a:solidFill>
              </a:defRPr>
            </a:lvl1pPr>
          </a:lstStyle>
          <a:p>
            <a:fld id="{9B1FD166-5816-48D5-BD0C-70111272D444}" type="datetimeFigureOut">
              <a:rPr lang="bg-BG" smtClean="0"/>
              <a:t>29.4.2018 г.</a:t>
            </a:fld>
            <a:endParaRPr lang="bg-BG"/>
          </a:p>
        </p:txBody>
      </p:sp>
      <p:sp>
        <p:nvSpPr>
          <p:cNvPr id="4" name="Footer Placeholder 3"/>
          <p:cNvSpPr>
            <a:spLocks noGrp="1"/>
          </p:cNvSpPr>
          <p:nvPr>
            <p:ph type="ftr" sz="quarter" idx="11"/>
          </p:nvPr>
        </p:nvSpPr>
        <p:spPr/>
        <p:txBody>
          <a:bodyPr/>
          <a:lstStyle>
            <a:lvl1pPr>
              <a:defRPr>
                <a:solidFill>
                  <a:schemeClr val="tx2"/>
                </a:solidFill>
              </a:defRPr>
            </a:lvl1pPr>
          </a:lstStyle>
          <a:p>
            <a:endParaRPr lang="bg-BG"/>
          </a:p>
        </p:txBody>
      </p:sp>
      <p:sp>
        <p:nvSpPr>
          <p:cNvPr id="5" name="Slide Number Placeholder 4"/>
          <p:cNvSpPr>
            <a:spLocks noGrp="1"/>
          </p:cNvSpPr>
          <p:nvPr>
            <p:ph type="sldNum" sz="quarter" idx="12"/>
          </p:nvPr>
        </p:nvSpPr>
        <p:spPr/>
        <p:txBody>
          <a:bodyPr/>
          <a:lstStyle>
            <a:lvl1pPr>
              <a:defRPr>
                <a:solidFill>
                  <a:schemeClr val="tx2"/>
                </a:solidFill>
              </a:defRPr>
            </a:lvl1pPr>
          </a:lstStyle>
          <a:p>
            <a:fld id="{2B1BDF3E-6BAD-4CA6-A324-C44C63C76B05}" type="slidenum">
              <a:rPr lang="bg-BG" smtClean="0"/>
              <a:t>‹#›</a:t>
            </a:fld>
            <a:endParaRPr lang="bg-BG"/>
          </a:p>
        </p:txBody>
      </p:sp>
    </p:spTree>
    <p:extLst>
      <p:ext uri="{BB962C8B-B14F-4D97-AF65-F5344CB8AC3E}">
        <p14:creationId xmlns:p14="http://schemas.microsoft.com/office/powerpoint/2010/main" val="3862703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разе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B1FD166-5816-48D5-BD0C-70111272D444}" type="datetimeFigureOut">
              <a:rPr lang="bg-BG" smtClean="0"/>
              <a:t>29.4.2018 г.</a:t>
            </a:fld>
            <a:endParaRPr lang="bg-BG"/>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bg-BG"/>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2B1BDF3E-6BAD-4CA6-A324-C44C63C76B05}" type="slidenum">
              <a:rPr lang="bg-BG" smtClean="0"/>
              <a:t>‹#›</a:t>
            </a:fld>
            <a:endParaRPr lang="bg-BG"/>
          </a:p>
        </p:txBody>
      </p:sp>
    </p:spTree>
    <p:extLst>
      <p:ext uri="{BB962C8B-B14F-4D97-AF65-F5344CB8AC3E}">
        <p14:creationId xmlns:p14="http://schemas.microsoft.com/office/powerpoint/2010/main" val="231895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Съдържание с надпис">
    <p:spTree>
      <p:nvGrpSpPr>
        <p:cNvPr id="1" name=""/>
        <p:cNvGrpSpPr/>
        <p:nvPr/>
      </p:nvGrpSpPr>
      <p:grpSpPr>
        <a:xfrm>
          <a:off x="0" y="0"/>
          <a:ext cx="0" cy="0"/>
          <a:chOff x="0" y="0"/>
          <a:chExt cx="0" cy="0"/>
        </a:xfrm>
      </p:grpSpPr>
      <p:sp>
        <p:nvSpPr>
          <p:cNvPr id="14" name="Rectangle 13"/>
          <p:cNvSpPr/>
          <p:nvPr/>
        </p:nvSpPr>
        <p:spPr>
          <a:xfrm>
            <a:off x="234693" y="237744"/>
            <a:ext cx="8633081"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16" name="Rectangle 15"/>
          <p:cNvSpPr/>
          <p:nvPr/>
        </p:nvSpPr>
        <p:spPr>
          <a:xfrm>
            <a:off x="371856" y="374904"/>
            <a:ext cx="8353044" cy="6108192"/>
          </a:xfrm>
          <a:prstGeom prst="rect">
            <a:avLst/>
          </a:prstGeom>
          <a:solidFill>
            <a:schemeClr val="bg2"/>
          </a:solidFill>
          <a:ln w="6350" cap="sq" cmpd="sng" algn="ctr">
            <a:noFill/>
            <a:prstDash val="solid"/>
            <a:miter lim="800000"/>
          </a:ln>
          <a:effectLst/>
        </p:spPr>
      </p:sp>
      <p:sp>
        <p:nvSpPr>
          <p:cNvPr id="15" name="Rectangle 14"/>
          <p:cNvSpPr/>
          <p:nvPr/>
        </p:nvSpPr>
        <p:spPr>
          <a:xfrm>
            <a:off x="9020386" y="237744"/>
            <a:ext cx="2926080" cy="638251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7392"/>
            <a:ext cx="2430780" cy="1645920"/>
          </a:xfrm>
        </p:spPr>
        <p:txBody>
          <a:bodyPr anchor="b">
            <a:normAutofit/>
          </a:bodyPr>
          <a:lstStyle>
            <a:lvl1pPr algn="l" defTabSz="914400" rtl="0" eaLnBrk="1" latinLnBrk="0" hangingPunct="1">
              <a:lnSpc>
                <a:spcPct val="90000"/>
              </a:lnSpc>
              <a:spcBef>
                <a:spcPct val="0"/>
              </a:spcBef>
              <a:buNone/>
              <a:defRPr lang="en-US" sz="2800" b="0" kern="1200" cap="none" spc="0" baseline="0" dirty="0">
                <a:solidFill>
                  <a:schemeClr val="bg1"/>
                </a:solidFill>
                <a:effectLst/>
                <a:latin typeface="+mj-lt"/>
                <a:ea typeface="+mn-ea"/>
                <a:cs typeface="+mn-cs"/>
              </a:defRPr>
            </a:lvl1pPr>
          </a:lstStyle>
          <a:p>
            <a:r>
              <a:rPr lang="bg-BG" smtClean="0"/>
              <a:t>Редакт. стил загл. образец</a:t>
            </a:r>
            <a:endParaRPr lang="en-US" dirty="0"/>
          </a:p>
        </p:txBody>
      </p:sp>
      <p:sp>
        <p:nvSpPr>
          <p:cNvPr id="3" name="Content Placeholder 2"/>
          <p:cNvSpPr>
            <a:spLocks noGrp="1"/>
          </p:cNvSpPr>
          <p:nvPr>
            <p:ph idx="1"/>
          </p:nvPr>
        </p:nvSpPr>
        <p:spPr>
          <a:xfrm>
            <a:off x="790575" y="704850"/>
            <a:ext cx="7562850" cy="51435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Text Placeholder 3"/>
          <p:cNvSpPr>
            <a:spLocks noGrp="1"/>
          </p:cNvSpPr>
          <p:nvPr>
            <p:ph type="body" sz="half" idx="2"/>
          </p:nvPr>
        </p:nvSpPr>
        <p:spPr>
          <a:xfrm>
            <a:off x="9296400" y="2286000"/>
            <a:ext cx="2430780" cy="3505200"/>
          </a:xfrm>
        </p:spPr>
        <p:txBody>
          <a:bodyPr>
            <a:normAutofit/>
          </a:bodyPr>
          <a:lstStyle>
            <a:lvl1pPr marL="0" indent="0">
              <a:lnSpc>
                <a:spcPct val="110000"/>
              </a:lnSpc>
              <a:spcBef>
                <a:spcPts val="8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smtClean="0"/>
              <a:t>Щракнете, за да редактирате стиловете на текста в образеца</a:t>
            </a:r>
          </a:p>
        </p:txBody>
      </p:sp>
      <p:sp>
        <p:nvSpPr>
          <p:cNvPr id="5" name="Date Placeholder 4"/>
          <p:cNvSpPr>
            <a:spLocks noGrp="1"/>
          </p:cNvSpPr>
          <p:nvPr>
            <p:ph type="dt" sz="half" idx="10"/>
          </p:nvPr>
        </p:nvSpPr>
        <p:spPr/>
        <p:txBody>
          <a:bodyPr/>
          <a:lstStyle>
            <a:lvl1pPr>
              <a:defRPr>
                <a:solidFill>
                  <a:schemeClr val="tx2"/>
                </a:solidFill>
              </a:defRPr>
            </a:lvl1pPr>
          </a:lstStyle>
          <a:p>
            <a:fld id="{9B1FD166-5816-48D5-BD0C-70111272D444}" type="datetimeFigureOut">
              <a:rPr lang="bg-BG" smtClean="0"/>
              <a:t>29.4.2018 г.</a:t>
            </a:fld>
            <a:endParaRPr lang="bg-BG"/>
          </a:p>
        </p:txBody>
      </p:sp>
      <p:sp>
        <p:nvSpPr>
          <p:cNvPr id="6" name="Footer Placeholder 5"/>
          <p:cNvSpPr>
            <a:spLocks noGrp="1"/>
          </p:cNvSpPr>
          <p:nvPr>
            <p:ph type="ftr" sz="quarter" idx="11"/>
          </p:nvPr>
        </p:nvSpPr>
        <p:spPr>
          <a:xfrm>
            <a:off x="3439158" y="6214535"/>
            <a:ext cx="5184648" cy="256032"/>
          </a:xfrm>
        </p:spPr>
        <p:txBody>
          <a:bodyPr/>
          <a:lstStyle>
            <a:lvl1pPr algn="r">
              <a:defRPr>
                <a:solidFill>
                  <a:schemeClr val="tx2"/>
                </a:solidFill>
              </a:defRPr>
            </a:lvl1pPr>
          </a:lstStyle>
          <a:p>
            <a:endParaRPr lang="bg-BG"/>
          </a:p>
        </p:txBody>
      </p:sp>
      <p:sp>
        <p:nvSpPr>
          <p:cNvPr id="7" name="Slide Number Placeholder 6"/>
          <p:cNvSpPr>
            <a:spLocks noGrp="1"/>
          </p:cNvSpPr>
          <p:nvPr>
            <p:ph type="sldNum" sz="quarter" idx="12"/>
          </p:nvPr>
        </p:nvSpPr>
        <p:spPr/>
        <p:txBody>
          <a:bodyPr/>
          <a:lstStyle>
            <a:lvl1pPr>
              <a:defRPr>
                <a:solidFill>
                  <a:schemeClr val="bg2"/>
                </a:solidFill>
              </a:defRPr>
            </a:lvl1pPr>
          </a:lstStyle>
          <a:p>
            <a:fld id="{2B1BDF3E-6BAD-4CA6-A324-C44C63C76B05}" type="slidenum">
              <a:rPr lang="bg-BG" smtClean="0"/>
              <a:t>‹#›</a:t>
            </a:fld>
            <a:endParaRPr lang="bg-BG"/>
          </a:p>
        </p:txBody>
      </p:sp>
      <p:sp>
        <p:nvSpPr>
          <p:cNvPr id="11" name="Rectangle 10"/>
          <p:cNvSpPr/>
          <p:nvPr/>
        </p:nvSpPr>
        <p:spPr>
          <a:xfrm>
            <a:off x="9157546" y="374904"/>
            <a:ext cx="2651760" cy="6108192"/>
          </a:xfrm>
          <a:prstGeom prst="rect">
            <a:avLst/>
          </a:prstGeom>
          <a:noFill/>
          <a:ln w="6350" cap="sq">
            <a:solidFill>
              <a:schemeClr val="tx1">
                <a:lumMod val="65000"/>
                <a:lumOff val="3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1303872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Картина с надпис">
    <p:spTree>
      <p:nvGrpSpPr>
        <p:cNvPr id="1" name=""/>
        <p:cNvGrpSpPr/>
        <p:nvPr/>
      </p:nvGrpSpPr>
      <p:grpSpPr>
        <a:xfrm>
          <a:off x="0" y="0"/>
          <a:ext cx="0" cy="0"/>
          <a:chOff x="0" y="0"/>
          <a:chExt cx="0" cy="0"/>
        </a:xfrm>
      </p:grpSpPr>
      <p:sp>
        <p:nvSpPr>
          <p:cNvPr id="14" name="Rectangle 13"/>
          <p:cNvSpPr/>
          <p:nvPr/>
        </p:nvSpPr>
        <p:spPr>
          <a:xfrm>
            <a:off x="9020386" y="237744"/>
            <a:ext cx="2926080" cy="6382512"/>
          </a:xfrm>
          <a:prstGeom prst="rect">
            <a:avLst/>
          </a:prstGeom>
          <a:solidFill>
            <a:schemeClr val="tx1"/>
          </a:solidFill>
          <a:ln w="6350" cap="sq">
            <a:solidFill>
              <a:schemeClr val="tx1">
                <a:lumMod val="7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157546" y="374904"/>
            <a:ext cx="2651760" cy="6108192"/>
          </a:xfrm>
          <a:prstGeom prst="rect">
            <a:avLst/>
          </a:prstGeom>
          <a:solidFill>
            <a:schemeClr val="bg2"/>
          </a:solidFill>
          <a:ln w="6350" cap="sq">
            <a:no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296400" y="603504"/>
            <a:ext cx="2432304" cy="1645920"/>
          </a:xfrm>
        </p:spPr>
        <p:txBody>
          <a:bodyPr anchor="b">
            <a:noAutofit/>
          </a:bodyPr>
          <a:lstStyle>
            <a:lvl1pPr algn="l">
              <a:defRPr sz="2800" b="0">
                <a:solidFill>
                  <a:schemeClr val="tx1"/>
                </a:solidFill>
                <a:latin typeface="+mj-lt"/>
              </a:defRPr>
            </a:lvl1pPr>
          </a:lstStyle>
          <a:p>
            <a:r>
              <a:rPr lang="bg-BG" smtClean="0"/>
              <a:t>Редакт. стил загл. образец</a:t>
            </a:r>
            <a:endParaRPr lang="en-US" dirty="0"/>
          </a:p>
        </p:txBody>
      </p:sp>
      <p:sp>
        <p:nvSpPr>
          <p:cNvPr id="3" name="Picture Placeholder 2"/>
          <p:cNvSpPr>
            <a:spLocks noGrp="1" noChangeAspect="1"/>
          </p:cNvSpPr>
          <p:nvPr>
            <p:ph type="pic" idx="1"/>
          </p:nvPr>
        </p:nvSpPr>
        <p:spPr>
          <a:xfrm>
            <a:off x="228599" y="237744"/>
            <a:ext cx="8601076" cy="6382512"/>
          </a:xfrm>
          <a:solidFill>
            <a:srgbClr val="808080"/>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bg-BG" smtClean="0"/>
              <a:t>Щракнете върху иконата, за да добавите картина</a:t>
            </a:r>
            <a:endParaRPr lang="en-US" dirty="0"/>
          </a:p>
        </p:txBody>
      </p:sp>
      <p:sp>
        <p:nvSpPr>
          <p:cNvPr id="4" name="Text Placeholder 3"/>
          <p:cNvSpPr>
            <a:spLocks noGrp="1"/>
          </p:cNvSpPr>
          <p:nvPr>
            <p:ph type="body" sz="half" idx="2"/>
          </p:nvPr>
        </p:nvSpPr>
        <p:spPr>
          <a:xfrm>
            <a:off x="9296400" y="2286000"/>
            <a:ext cx="2432304" cy="3502152"/>
          </a:xfrm>
        </p:spPr>
        <p:txBody>
          <a:bodyPr>
            <a:normAutofit/>
          </a:bodyPr>
          <a:lstStyle>
            <a:lvl1pPr marL="0" indent="0" algn="l">
              <a:lnSpc>
                <a:spcPct val="110000"/>
              </a:lnSpc>
              <a:spcBef>
                <a:spcPts val="800"/>
              </a:spcBef>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bg-BG" smtClean="0"/>
              <a:t>Щракнете, за да редактирате стиловете на текста в образеца</a:t>
            </a:r>
          </a:p>
        </p:txBody>
      </p:sp>
      <p:sp>
        <p:nvSpPr>
          <p:cNvPr id="5" name="Date Placeholder 4"/>
          <p:cNvSpPr>
            <a:spLocks noGrp="1"/>
          </p:cNvSpPr>
          <p:nvPr>
            <p:ph type="dt" sz="half" idx="10"/>
          </p:nvPr>
        </p:nvSpPr>
        <p:spPr/>
        <p:txBody>
          <a:bodyPr/>
          <a:lstStyle>
            <a:lvl1pPr>
              <a:defRPr>
                <a:solidFill>
                  <a:srgbClr val="FFFFFF"/>
                </a:solidFill>
                <a:effectLst>
                  <a:outerShdw blurRad="19050" dist="6350" dir="2700000" algn="tl" rotWithShape="0">
                    <a:prstClr val="black">
                      <a:alpha val="40000"/>
                    </a:prstClr>
                  </a:outerShdw>
                </a:effectLst>
              </a:defRPr>
            </a:lvl1pPr>
          </a:lstStyle>
          <a:p>
            <a:fld id="{9B1FD166-5816-48D5-BD0C-70111272D444}" type="datetimeFigureOut">
              <a:rPr lang="bg-BG" smtClean="0"/>
              <a:t>29.4.2018 г.</a:t>
            </a:fld>
            <a:endParaRPr lang="bg-BG"/>
          </a:p>
        </p:txBody>
      </p:sp>
      <p:sp>
        <p:nvSpPr>
          <p:cNvPr id="6" name="Footer Placeholder 5"/>
          <p:cNvSpPr>
            <a:spLocks noGrp="1"/>
          </p:cNvSpPr>
          <p:nvPr>
            <p:ph type="ftr" sz="quarter" idx="11"/>
          </p:nvPr>
        </p:nvSpPr>
        <p:spPr/>
        <p:txBody>
          <a:bodyPr/>
          <a:lstStyle>
            <a:lvl1pPr marL="0" algn="r" defTabSz="914400" rtl="0" eaLnBrk="1" latinLnBrk="0" hangingPunct="1">
              <a:defRPr lang="en-US" sz="1000"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endParaRPr lang="bg-BG"/>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B1BDF3E-6BAD-4CA6-A324-C44C63C76B05}" type="slidenum">
              <a:rPr lang="bg-BG" smtClean="0"/>
              <a:t>‹#›</a:t>
            </a:fld>
            <a:endParaRPr lang="bg-BG"/>
          </a:p>
        </p:txBody>
      </p:sp>
    </p:spTree>
    <p:extLst>
      <p:ext uri="{BB962C8B-B14F-4D97-AF65-F5344CB8AC3E}">
        <p14:creationId xmlns:p14="http://schemas.microsoft.com/office/powerpoint/2010/main" val="10039755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Rectangle 6"/>
          <p:cNvSpPr/>
          <p:nvPr/>
        </p:nvSpPr>
        <p:spPr>
          <a:xfrm>
            <a:off x="234696" y="237744"/>
            <a:ext cx="11722608" cy="6382512"/>
          </a:xfrm>
          <a:prstGeom prst="rect">
            <a:avLst/>
          </a:prstGeom>
          <a:solidFill>
            <a:schemeClr val="tx1"/>
          </a:solidFill>
          <a:ln w="6350" cap="flat" cmpd="sng" algn="ctr">
            <a:solidFill>
              <a:schemeClr val="tx1">
                <a:lumMod val="75000"/>
              </a:schemeClr>
            </a:solidFill>
            <a:prstDash val="solid"/>
          </a:ln>
          <a:effectLst>
            <a:softEdge rad="0"/>
          </a:effectLst>
        </p:spPr>
      </p:sp>
      <p:sp>
        <p:nvSpPr>
          <p:cNvPr id="8" name="Rectangle 7"/>
          <p:cNvSpPr/>
          <p:nvPr/>
        </p:nvSpPr>
        <p:spPr>
          <a:xfrm>
            <a:off x="371856" y="374904"/>
            <a:ext cx="11448288" cy="6108192"/>
          </a:xfrm>
          <a:prstGeom prst="rect">
            <a:avLst/>
          </a:prstGeom>
          <a:solidFill>
            <a:schemeClr val="bg2"/>
          </a:solidFill>
          <a:ln w="6350" cap="sq" cmpd="sng" algn="ctr">
            <a:no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vert="horz" lIns="91440" tIns="45720" rIns="91440" bIns="45720" rtlCol="0" anchor="ctr">
            <a:normAutofit/>
          </a:bodyPr>
          <a:lstStyle/>
          <a:p>
            <a:r>
              <a:rPr lang="bg-BG" smtClean="0"/>
              <a:t>Редакт. стил загл. образец</a:t>
            </a:r>
            <a:endParaRPr lang="en-US" dirty="0"/>
          </a:p>
        </p:txBody>
      </p:sp>
      <p:sp>
        <p:nvSpPr>
          <p:cNvPr id="3" name="Text Placeholder 2"/>
          <p:cNvSpPr>
            <a:spLocks noGrp="1"/>
          </p:cNvSpPr>
          <p:nvPr>
            <p:ph type="body" idx="1"/>
          </p:nvPr>
        </p:nvSpPr>
        <p:spPr>
          <a:xfrm>
            <a:off x="1066800" y="2103120"/>
            <a:ext cx="10058400" cy="3931920"/>
          </a:xfrm>
          <a:prstGeom prst="rect">
            <a:avLst/>
          </a:prstGeom>
        </p:spPr>
        <p:txBody>
          <a:bodyPr vert="horz" lIns="91440" tIns="45720" rIns="91440" bIns="45720" rtlCol="0">
            <a:normAutofit/>
          </a:bodyPr>
          <a:lstStyle/>
          <a:p>
            <a:pPr lvl="0"/>
            <a:r>
              <a:rPr lang="bg-BG" smtClean="0"/>
              <a:t>Щракнете, за да редактирате стиловете на текста в образеца</a:t>
            </a:r>
          </a:p>
          <a:p>
            <a:pPr lvl="1"/>
            <a:r>
              <a:rPr lang="bg-BG" smtClean="0"/>
              <a:t>Второ ниво</a:t>
            </a:r>
          </a:p>
          <a:p>
            <a:pPr lvl="2"/>
            <a:r>
              <a:rPr lang="bg-BG" smtClean="0"/>
              <a:t>Трето ниво</a:t>
            </a:r>
          </a:p>
          <a:p>
            <a:pPr lvl="3"/>
            <a:r>
              <a:rPr lang="bg-BG" smtClean="0"/>
              <a:t>Четвърто ниво</a:t>
            </a:r>
          </a:p>
          <a:p>
            <a:pPr lvl="4"/>
            <a:r>
              <a:rPr lang="bg-BG" smtClean="0"/>
              <a:t>Пето ниво</a:t>
            </a:r>
            <a:endParaRPr lang="en-US" dirty="0"/>
          </a:p>
        </p:txBody>
      </p:sp>
      <p:sp>
        <p:nvSpPr>
          <p:cNvPr id="4" name="Date Placeholder 3"/>
          <p:cNvSpPr>
            <a:spLocks noGrp="1"/>
          </p:cNvSpPr>
          <p:nvPr>
            <p:ph type="dt" sz="half" idx="2"/>
          </p:nvPr>
        </p:nvSpPr>
        <p:spPr>
          <a:xfrm>
            <a:off x="389464" y="6214535"/>
            <a:ext cx="2743200" cy="256032"/>
          </a:xfrm>
          <a:prstGeom prst="rect">
            <a:avLst/>
          </a:prstGeom>
        </p:spPr>
        <p:txBody>
          <a:bodyPr vert="horz" lIns="91440" tIns="45720" rIns="91440" bIns="45720" rtlCol="0" anchor="b"/>
          <a:lstStyle>
            <a:lvl1pPr algn="l">
              <a:defRPr sz="1000">
                <a:solidFill>
                  <a:schemeClr val="bg2"/>
                </a:solidFill>
              </a:defRPr>
            </a:lvl1pPr>
          </a:lstStyle>
          <a:p>
            <a:fld id="{9B1FD166-5816-48D5-BD0C-70111272D444}" type="datetimeFigureOut">
              <a:rPr lang="bg-BG" smtClean="0"/>
              <a:t>29.4.2018 г.</a:t>
            </a:fld>
            <a:endParaRPr lang="bg-BG"/>
          </a:p>
        </p:txBody>
      </p:sp>
      <p:sp>
        <p:nvSpPr>
          <p:cNvPr id="5" name="Footer Placeholder 4"/>
          <p:cNvSpPr>
            <a:spLocks noGrp="1"/>
          </p:cNvSpPr>
          <p:nvPr>
            <p:ph type="ftr" sz="quarter" idx="3"/>
          </p:nvPr>
        </p:nvSpPr>
        <p:spPr>
          <a:xfrm>
            <a:off x="3489960" y="6214535"/>
            <a:ext cx="5212080" cy="256032"/>
          </a:xfrm>
          <a:prstGeom prst="rect">
            <a:avLst/>
          </a:prstGeom>
        </p:spPr>
        <p:txBody>
          <a:bodyPr vert="horz" lIns="91440" tIns="45720" rIns="91440" bIns="45720" rtlCol="0" anchor="b"/>
          <a:lstStyle>
            <a:lvl1pPr algn="ctr">
              <a:defRPr sz="1000">
                <a:solidFill>
                  <a:schemeClr val="bg2"/>
                </a:solidFill>
              </a:defRPr>
            </a:lvl1pPr>
          </a:lstStyle>
          <a:p>
            <a:endParaRPr lang="bg-BG"/>
          </a:p>
        </p:txBody>
      </p:sp>
      <p:sp>
        <p:nvSpPr>
          <p:cNvPr id="6" name="Slide Number Placeholder 5"/>
          <p:cNvSpPr>
            <a:spLocks noGrp="1"/>
          </p:cNvSpPr>
          <p:nvPr>
            <p:ph type="sldNum" sz="quarter" idx="4"/>
          </p:nvPr>
        </p:nvSpPr>
        <p:spPr>
          <a:xfrm>
            <a:off x="10348535" y="6214535"/>
            <a:ext cx="1463040" cy="256032"/>
          </a:xfrm>
          <a:prstGeom prst="rect">
            <a:avLst/>
          </a:prstGeom>
        </p:spPr>
        <p:txBody>
          <a:bodyPr vert="horz" lIns="91440" tIns="45720" rIns="91440" bIns="45720" rtlCol="0" anchor="b"/>
          <a:lstStyle>
            <a:lvl1pPr algn="r">
              <a:defRPr sz="1000">
                <a:solidFill>
                  <a:schemeClr val="bg2"/>
                </a:solidFill>
              </a:defRPr>
            </a:lvl1pPr>
          </a:lstStyle>
          <a:p>
            <a:fld id="{2B1BDF3E-6BAD-4CA6-A324-C44C63C76B05}" type="slidenum">
              <a:rPr lang="bg-BG" smtClean="0"/>
              <a:t>‹#›</a:t>
            </a:fld>
            <a:endParaRPr lang="bg-BG"/>
          </a:p>
        </p:txBody>
      </p:sp>
    </p:spTree>
    <p:extLst>
      <p:ext uri="{BB962C8B-B14F-4D97-AF65-F5344CB8AC3E}">
        <p14:creationId xmlns:p14="http://schemas.microsoft.com/office/powerpoint/2010/main" val="2487880392"/>
      </p:ext>
    </p:extLst>
  </p:cSld>
  <p:clrMap bg1="dk1" tx1="lt1" bg2="dk2" tx2="lt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txStyles>
    <p:titleStyle>
      <a:lvl1pPr algn="l" defTabSz="914400" rtl="0" eaLnBrk="1" latinLnBrk="0" hangingPunct="1">
        <a:lnSpc>
          <a:spcPct val="90000"/>
        </a:lnSpc>
        <a:spcBef>
          <a:spcPct val="0"/>
        </a:spcBef>
        <a:buNone/>
        <a:defRPr lang="en-US" sz="4800" kern="1200" cap="none" spc="0" baseline="0" dirty="0">
          <a:solidFill>
            <a:schemeClr val="tx1"/>
          </a:solidFill>
          <a:effectLst/>
          <a:latin typeface="+mj-lt"/>
          <a:ea typeface="+mn-ea"/>
          <a:cs typeface="+mn-cs"/>
        </a:defRPr>
      </a:lvl1pPr>
    </p:titleStyle>
    <p:bodyStyle>
      <a:lvl1pPr marL="182880" indent="-182880" algn="l" defTabSz="914400" rtl="0" eaLnBrk="1" latinLnBrk="0" hangingPunct="1">
        <a:lnSpc>
          <a:spcPct val="100000"/>
        </a:lnSpc>
        <a:spcBef>
          <a:spcPts val="900"/>
        </a:spcBef>
        <a:spcAft>
          <a:spcPts val="0"/>
        </a:spcAft>
        <a:buClr>
          <a:schemeClr val="tx2">
            <a:lumMod val="60000"/>
            <a:lumOff val="40000"/>
          </a:schemeClr>
        </a:buClr>
        <a:buFont typeface="Arial" pitchFamily="34" charset="0"/>
        <a:buChar char="•"/>
        <a:defRPr sz="1800" kern="1200">
          <a:solidFill>
            <a:schemeClr val="tx1"/>
          </a:solidFill>
          <a:latin typeface="+mn-lt"/>
          <a:ea typeface="+mn-ea"/>
          <a:cs typeface="+mn-cs"/>
        </a:defRPr>
      </a:lvl1pPr>
      <a:lvl2pPr marL="45720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600" kern="1200">
          <a:solidFill>
            <a:schemeClr val="tx1"/>
          </a:solidFill>
          <a:latin typeface="+mn-lt"/>
          <a:ea typeface="+mn-ea"/>
          <a:cs typeface="+mn-cs"/>
        </a:defRPr>
      </a:lvl2pPr>
      <a:lvl3pPr marL="73152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3pPr>
      <a:lvl4pPr marL="100584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4pPr>
      <a:lvl5pPr marL="1280160" indent="-18288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6pPr>
      <a:lvl7pPr marL="19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7pPr>
      <a:lvl8pPr marL="22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8pPr>
      <a:lvl9pPr marL="2500000" indent="-228600" algn="l" defTabSz="914400" rtl="0" eaLnBrk="1" latinLnBrk="0" hangingPunct="1">
        <a:lnSpc>
          <a:spcPct val="100000"/>
        </a:lnSpc>
        <a:spcBef>
          <a:spcPts val="500"/>
        </a:spcBef>
        <a:buClr>
          <a:schemeClr val="tx2">
            <a:lumMod val="60000"/>
            <a:lumOff val="40000"/>
          </a:schemeClr>
        </a:buClr>
        <a:buFont typeface="Arial" pitchFamily="34" charset="0"/>
        <a:buChar char="•"/>
        <a:defRPr sz="1400" kern="1200">
          <a:solidFill>
            <a:schemeClr val="bg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hyperlink" Target="https://bg.wikipedia.org/" TargetMode="Externa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ctrTitle"/>
          </p:nvPr>
        </p:nvSpPr>
        <p:spPr/>
        <p:txBody>
          <a:bodyPr/>
          <a:lstStyle/>
          <a:p>
            <a:r>
              <a:rPr lang="en-US" dirty="0" smtClean="0"/>
              <a:t>Healthy Lifestyle</a:t>
            </a:r>
            <a:endParaRPr lang="bg-BG" dirty="0"/>
          </a:p>
        </p:txBody>
      </p:sp>
      <p:sp>
        <p:nvSpPr>
          <p:cNvPr id="3" name="Подзаглавие 2"/>
          <p:cNvSpPr>
            <a:spLocks noGrp="1"/>
          </p:cNvSpPr>
          <p:nvPr>
            <p:ph type="subTitle" idx="1"/>
          </p:nvPr>
        </p:nvSpPr>
        <p:spPr/>
        <p:txBody>
          <a:bodyPr/>
          <a:lstStyle/>
          <a:p>
            <a:r>
              <a:rPr lang="en-US" dirty="0" smtClean="0"/>
              <a:t>Debora </a:t>
            </a:r>
            <a:r>
              <a:rPr lang="en-US" dirty="0" err="1" smtClean="0"/>
              <a:t>Zdravkova</a:t>
            </a:r>
            <a:endParaRPr lang="bg-BG" dirty="0"/>
          </a:p>
        </p:txBody>
      </p:sp>
    </p:spTree>
    <p:extLst>
      <p:ext uri="{BB962C8B-B14F-4D97-AF65-F5344CB8AC3E}">
        <p14:creationId xmlns:p14="http://schemas.microsoft.com/office/powerpoint/2010/main" val="388479614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Vegetable fats</a:t>
            </a:r>
            <a:endParaRPr lang="bg-BG" dirty="0"/>
          </a:p>
        </p:txBody>
      </p:sp>
      <p:sp>
        <p:nvSpPr>
          <p:cNvPr id="3" name="Контейнер за съдържание 2"/>
          <p:cNvSpPr>
            <a:spLocks noGrp="1"/>
          </p:cNvSpPr>
          <p:nvPr>
            <p:ph sz="half" idx="1"/>
          </p:nvPr>
        </p:nvSpPr>
        <p:spPr/>
        <p:txBody>
          <a:bodyPr/>
          <a:lstStyle/>
          <a:p>
            <a:r>
              <a:rPr lang="en-US" dirty="0"/>
              <a:t>Olive oil </a:t>
            </a:r>
            <a:r>
              <a:rPr lang="en-US" dirty="0" smtClean="0"/>
              <a:t>- is </a:t>
            </a:r>
            <a:r>
              <a:rPr lang="en-US" dirty="0"/>
              <a:t>a vegetable oil extracted from the fruit of the olive </a:t>
            </a:r>
            <a:r>
              <a:rPr lang="en-US" dirty="0" smtClean="0"/>
              <a:t>trees. Proven </a:t>
            </a:r>
            <a:r>
              <a:rPr lang="en-US" dirty="0"/>
              <a:t>useful for the body</a:t>
            </a:r>
            <a:r>
              <a:rPr lang="en-US" dirty="0" smtClean="0"/>
              <a:t>.</a:t>
            </a:r>
          </a:p>
          <a:p>
            <a:r>
              <a:rPr lang="en-US" dirty="0"/>
              <a:t>Sunflower oil </a:t>
            </a:r>
            <a:r>
              <a:rPr lang="en-US" dirty="0" smtClean="0"/>
              <a:t>- is </a:t>
            </a:r>
            <a:r>
              <a:rPr lang="en-US" dirty="0"/>
              <a:t>a vegetable oil derived from sunflower </a:t>
            </a:r>
            <a:r>
              <a:rPr lang="en-US" dirty="0" smtClean="0"/>
              <a:t>seeds. It </a:t>
            </a:r>
            <a:r>
              <a:rPr lang="en-US" dirty="0"/>
              <a:t>is widely used in the food industry, for cooking, and is also used in cosmetics as a soothing agent.</a:t>
            </a:r>
            <a:endParaRPr lang="bg-BG" dirty="0"/>
          </a:p>
        </p:txBody>
      </p:sp>
      <p:pic>
        <p:nvPicPr>
          <p:cNvPr id="7" name="Контейнер за съдържание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362808" y="2032659"/>
            <a:ext cx="2818421" cy="3889961"/>
          </a:xfrm>
        </p:spPr>
      </p:pic>
    </p:spTree>
    <p:extLst>
      <p:ext uri="{BB962C8B-B14F-4D97-AF65-F5344CB8AC3E}">
        <p14:creationId xmlns:p14="http://schemas.microsoft.com/office/powerpoint/2010/main" val="152163508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Fruits</a:t>
            </a:r>
            <a:endParaRPr lang="bg-BG" dirty="0"/>
          </a:p>
        </p:txBody>
      </p:sp>
      <p:sp>
        <p:nvSpPr>
          <p:cNvPr id="3" name="Контейнер за съдържание 2"/>
          <p:cNvSpPr>
            <a:spLocks noGrp="1"/>
          </p:cNvSpPr>
          <p:nvPr>
            <p:ph sz="half" idx="1"/>
          </p:nvPr>
        </p:nvSpPr>
        <p:spPr/>
        <p:txBody>
          <a:bodyPr/>
          <a:lstStyle/>
          <a:p>
            <a:pPr marL="0" indent="0">
              <a:buNone/>
            </a:pPr>
            <a:r>
              <a:rPr lang="en-US" dirty="0"/>
              <a:t>Fruits are the source of many of the main vitamins and nutrients needed by the body. They contain many important vitamins needed to carry out biochemical reactions critical to human development and growth.</a:t>
            </a:r>
            <a:endParaRPr lang="bg-BG" dirty="0"/>
          </a:p>
        </p:txBody>
      </p:sp>
      <p:pic>
        <p:nvPicPr>
          <p:cNvPr id="7" name="Контейнер за съдържание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40653" y="1986749"/>
            <a:ext cx="4676539" cy="3981782"/>
          </a:xfrm>
        </p:spPr>
      </p:pic>
    </p:spTree>
    <p:extLst>
      <p:ext uri="{BB962C8B-B14F-4D97-AF65-F5344CB8AC3E}">
        <p14:creationId xmlns:p14="http://schemas.microsoft.com/office/powerpoint/2010/main" val="157275107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Vegetables</a:t>
            </a:r>
            <a:endParaRPr lang="bg-BG" dirty="0"/>
          </a:p>
        </p:txBody>
      </p:sp>
      <p:sp>
        <p:nvSpPr>
          <p:cNvPr id="3" name="Контейнер за съдържание 2"/>
          <p:cNvSpPr>
            <a:spLocks noGrp="1"/>
          </p:cNvSpPr>
          <p:nvPr>
            <p:ph sz="half" idx="1"/>
          </p:nvPr>
        </p:nvSpPr>
        <p:spPr/>
        <p:txBody>
          <a:bodyPr/>
          <a:lstStyle/>
          <a:p>
            <a:pPr marL="0" indent="0">
              <a:buNone/>
            </a:pPr>
            <a:r>
              <a:rPr lang="en-US" dirty="0"/>
              <a:t>Over 150 studies have shown that people who eat many fruits and vegetables have a lower risk of developing some form of cancer. Adopting enough vegetables also promotes health in other ways.</a:t>
            </a:r>
            <a:br>
              <a:rPr lang="en-US" dirty="0"/>
            </a:br>
            <a:r>
              <a:rPr lang="en-US" dirty="0"/>
              <a:t>Fruits and vegetables are high in water, low in fat and low in calories.</a:t>
            </a:r>
            <a:r>
              <a:rPr lang="en-US" dirty="0" smtClean="0"/>
              <a:t/>
            </a:r>
            <a:br>
              <a:rPr lang="en-US" dirty="0" smtClean="0"/>
            </a:br>
            <a:endParaRPr lang="bg-BG" dirty="0"/>
          </a:p>
        </p:txBody>
      </p:sp>
      <p:pic>
        <p:nvPicPr>
          <p:cNvPr id="5" name="Контейнер за съдържание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70638" y="2492630"/>
            <a:ext cx="4754562" cy="2969702"/>
          </a:xfrm>
        </p:spPr>
      </p:pic>
    </p:spTree>
    <p:extLst>
      <p:ext uri="{BB962C8B-B14F-4D97-AF65-F5344CB8AC3E}">
        <p14:creationId xmlns:p14="http://schemas.microsoft.com/office/powerpoint/2010/main" val="10692409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Unhealthy foods</a:t>
            </a:r>
            <a:endParaRPr lang="bg-BG" dirty="0"/>
          </a:p>
        </p:txBody>
      </p:sp>
      <p:sp>
        <p:nvSpPr>
          <p:cNvPr id="3" name="Контейнер за съдържание 2"/>
          <p:cNvSpPr>
            <a:spLocks noGrp="1"/>
          </p:cNvSpPr>
          <p:nvPr>
            <p:ph sz="half" idx="1"/>
          </p:nvPr>
        </p:nvSpPr>
        <p:spPr/>
        <p:txBody>
          <a:bodyPr>
            <a:normAutofit fontScale="92500" lnSpcReduction="10000"/>
          </a:bodyPr>
          <a:lstStyle/>
          <a:p>
            <a:pPr marL="0" indent="0">
              <a:buNone/>
            </a:pPr>
            <a:r>
              <a:rPr lang="en-US" dirty="0"/>
              <a:t>Unhealthy food is one that has high content of harmful ingredients for the </a:t>
            </a:r>
            <a:r>
              <a:rPr lang="en-US" dirty="0" smtClean="0"/>
              <a:t>body.</a:t>
            </a:r>
            <a:br>
              <a:rPr lang="en-US" dirty="0" smtClean="0"/>
            </a:br>
            <a:r>
              <a:rPr lang="en-US" dirty="0" smtClean="0"/>
              <a:t>Fast </a:t>
            </a:r>
            <a:r>
              <a:rPr lang="en-US" dirty="0"/>
              <a:t>meals are considered harmful to health and many attempts have recently been made to minimize this diet. Unhealthy foods are rich in sugars, for example. Excessive sugars lead to obesity, so it is good to be careful about what we eat and what drinks we </a:t>
            </a:r>
            <a:r>
              <a:rPr lang="en-US" dirty="0" smtClean="0"/>
              <a:t>use.</a:t>
            </a:r>
            <a:br>
              <a:rPr lang="en-US" dirty="0" smtClean="0"/>
            </a:br>
            <a:r>
              <a:rPr lang="en-US" dirty="0" smtClean="0"/>
              <a:t>Admission </a:t>
            </a:r>
            <a:r>
              <a:rPr lang="en-US" dirty="0"/>
              <a:t>of harmful foods is responsible for health problems such as caries, various cancers, cardiovascular diseases, obesity, high blood pressure and other diseases.</a:t>
            </a:r>
            <a:br>
              <a:rPr lang="en-US" dirty="0"/>
            </a:br>
            <a:r>
              <a:rPr lang="en-US" dirty="0"/>
              <a:t>So-called fast foods are too harmful, they have too much </a:t>
            </a:r>
            <a:r>
              <a:rPr lang="en-US" dirty="0" smtClean="0"/>
              <a:t>fat.</a:t>
            </a:r>
            <a:endParaRPr lang="bg-BG" dirty="0"/>
          </a:p>
        </p:txBody>
      </p:sp>
      <p:pic>
        <p:nvPicPr>
          <p:cNvPr id="9" name="Контейнер за съдържание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687403" y="1808419"/>
            <a:ext cx="4653886" cy="4043741"/>
          </a:xfrm>
        </p:spPr>
      </p:pic>
    </p:spTree>
    <p:extLst>
      <p:ext uri="{BB962C8B-B14F-4D97-AF65-F5344CB8AC3E}">
        <p14:creationId xmlns:p14="http://schemas.microsoft.com/office/powerpoint/2010/main" val="351456170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авоъгълник 4"/>
          <p:cNvSpPr/>
          <p:nvPr/>
        </p:nvSpPr>
        <p:spPr>
          <a:xfrm>
            <a:off x="3378173" y="797341"/>
            <a:ext cx="5708615" cy="1107996"/>
          </a:xfrm>
          <a:prstGeom prst="rect">
            <a:avLst/>
          </a:prstGeom>
          <a:noFill/>
        </p:spPr>
        <p:txBody>
          <a:bodyPr wrap="none" lIns="91440" tIns="45720" rIns="91440" bIns="45720">
            <a:spAutoFit/>
          </a:bodyPr>
          <a:lstStyle/>
          <a:p>
            <a:pPr algn="ctr"/>
            <a:r>
              <a:rPr lang="en-US" sz="6600" b="1" dirty="0" smtClean="0">
                <a:ln w="22225">
                  <a:solidFill>
                    <a:schemeClr val="accent2"/>
                  </a:solidFill>
                  <a:prstDash val="solid"/>
                </a:ln>
                <a:solidFill>
                  <a:schemeClr val="accent2">
                    <a:lumMod val="40000"/>
                    <a:lumOff val="60000"/>
                  </a:schemeClr>
                </a:solidFill>
              </a:rPr>
              <a:t>Be healthy! </a:t>
            </a:r>
            <a:r>
              <a:rPr lang="en-US" sz="6600" b="1" dirty="0" smtClean="0">
                <a:ln w="22225">
                  <a:solidFill>
                    <a:schemeClr val="accent2"/>
                  </a:solidFill>
                  <a:prstDash val="solid"/>
                </a:ln>
                <a:solidFill>
                  <a:schemeClr val="accent2">
                    <a:lumMod val="40000"/>
                    <a:lumOff val="60000"/>
                  </a:schemeClr>
                </a:solidFill>
                <a:sym typeface="Wingdings" panose="05000000000000000000" pitchFamily="2" charset="2"/>
              </a:rPr>
              <a:t></a:t>
            </a:r>
            <a:endParaRPr lang="bg-BG" sz="6600" b="1" cap="none" spc="0" dirty="0">
              <a:ln w="22225">
                <a:solidFill>
                  <a:schemeClr val="accent2"/>
                </a:solidFill>
                <a:prstDash val="solid"/>
              </a:ln>
              <a:solidFill>
                <a:schemeClr val="accent2">
                  <a:lumMod val="40000"/>
                  <a:lumOff val="60000"/>
                </a:schemeClr>
              </a:solidFill>
              <a:effectLst/>
            </a:endParaRPr>
          </a:p>
        </p:txBody>
      </p:sp>
      <p:sp>
        <p:nvSpPr>
          <p:cNvPr id="7" name="Правоъгълник 6"/>
          <p:cNvSpPr/>
          <p:nvPr/>
        </p:nvSpPr>
        <p:spPr>
          <a:xfrm rot="1061494">
            <a:off x="4703453" y="2981621"/>
            <a:ext cx="4482317"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Healthy food</a:t>
            </a:r>
            <a:endParaRPr lang="bg-BG" sz="5400" b="1" cap="none" spc="0" dirty="0">
              <a:ln w="22225">
                <a:solidFill>
                  <a:schemeClr val="accent2"/>
                </a:solidFill>
                <a:prstDash val="solid"/>
              </a:ln>
              <a:solidFill>
                <a:schemeClr val="accent2">
                  <a:lumMod val="40000"/>
                  <a:lumOff val="60000"/>
                </a:schemeClr>
              </a:solidFill>
              <a:effectLst/>
            </a:endParaRPr>
          </a:p>
        </p:txBody>
      </p:sp>
      <p:sp>
        <p:nvSpPr>
          <p:cNvPr id="8" name="Правоъгълник 7"/>
          <p:cNvSpPr/>
          <p:nvPr/>
        </p:nvSpPr>
        <p:spPr>
          <a:xfrm rot="20695177">
            <a:off x="526896" y="4594338"/>
            <a:ext cx="6877204" cy="923330"/>
          </a:xfrm>
          <a:prstGeom prst="rect">
            <a:avLst/>
          </a:prstGeom>
          <a:noFill/>
        </p:spPr>
        <p:txBody>
          <a:bodyPr wrap="none" lIns="91440" tIns="45720" rIns="91440" bIns="45720">
            <a:spAutoFit/>
          </a:bodyPr>
          <a:lstStyle/>
          <a:p>
            <a:pPr algn="ctr"/>
            <a:r>
              <a:rPr lang="en-US" sz="5400" b="1" dirty="0" smtClean="0">
                <a:ln w="22225">
                  <a:solidFill>
                    <a:schemeClr val="accent2"/>
                  </a:solidFill>
                  <a:prstDash val="solid"/>
                </a:ln>
                <a:solidFill>
                  <a:schemeClr val="accent2">
                    <a:lumMod val="40000"/>
                    <a:lumOff val="60000"/>
                  </a:schemeClr>
                </a:solidFill>
              </a:rPr>
              <a:t>Exercises to burn fat</a:t>
            </a:r>
            <a:endParaRPr lang="bg-BG" sz="5400" b="1" cap="none" spc="0" dirty="0">
              <a:ln w="22225">
                <a:solidFill>
                  <a:schemeClr val="accent2"/>
                </a:solidFill>
                <a:prstDash val="solid"/>
              </a:ln>
              <a:solidFill>
                <a:schemeClr val="accent2">
                  <a:lumMod val="40000"/>
                  <a:lumOff val="60000"/>
                </a:schemeClr>
              </a:solidFill>
              <a:effectLst/>
            </a:endParaRPr>
          </a:p>
        </p:txBody>
      </p:sp>
      <p:sp>
        <p:nvSpPr>
          <p:cNvPr id="9" name="Правоъгълник 8"/>
          <p:cNvSpPr/>
          <p:nvPr/>
        </p:nvSpPr>
        <p:spPr>
          <a:xfrm rot="383314">
            <a:off x="7088483" y="2300470"/>
            <a:ext cx="3996608"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More water</a:t>
            </a:r>
            <a:endParaRPr lang="bg-BG" sz="5400" b="1" cap="none" spc="0" dirty="0">
              <a:ln w="22225">
                <a:solidFill>
                  <a:schemeClr val="accent2"/>
                </a:solidFill>
                <a:prstDash val="solid"/>
              </a:ln>
              <a:solidFill>
                <a:schemeClr val="accent2">
                  <a:lumMod val="40000"/>
                  <a:lumOff val="60000"/>
                </a:schemeClr>
              </a:solidFill>
              <a:effectLst/>
            </a:endParaRPr>
          </a:p>
        </p:txBody>
      </p:sp>
      <p:sp>
        <p:nvSpPr>
          <p:cNvPr id="10" name="Правоъгълник 9"/>
          <p:cNvSpPr/>
          <p:nvPr/>
        </p:nvSpPr>
        <p:spPr>
          <a:xfrm rot="20499872">
            <a:off x="570731" y="2531076"/>
            <a:ext cx="3927678"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More sleep</a:t>
            </a:r>
            <a:endParaRPr lang="bg-BG"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31467149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Картина 2"/>
          <p:cNvPicPr>
            <a:picLocks noChangeAspect="1"/>
          </p:cNvPicPr>
          <p:nvPr/>
        </p:nvPicPr>
        <p:blipFill rotWithShape="1">
          <a:blip r:embed="rId2">
            <a:extLst>
              <a:ext uri="{28A0092B-C50C-407E-A947-70E740481C1C}">
                <a14:useLocalDpi xmlns:a14="http://schemas.microsoft.com/office/drawing/2010/main" val="0"/>
              </a:ext>
            </a:extLst>
          </a:blip>
          <a:srcRect b="7500"/>
          <a:stretch/>
        </p:blipFill>
        <p:spPr>
          <a:xfrm>
            <a:off x="600501" y="600501"/>
            <a:ext cx="10904562" cy="5637572"/>
          </a:xfrm>
          <a:prstGeom prst="rect">
            <a:avLst/>
          </a:prstGeom>
        </p:spPr>
      </p:pic>
    </p:spTree>
    <p:extLst>
      <p:ext uri="{BB962C8B-B14F-4D97-AF65-F5344CB8AC3E}">
        <p14:creationId xmlns:p14="http://schemas.microsoft.com/office/powerpoint/2010/main" val="22519891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sz="3200" dirty="0"/>
              <a:t>Source: </a:t>
            </a:r>
            <a:r>
              <a:rPr lang="en-US" sz="2000" dirty="0">
                <a:hlinkClick r:id="rId2"/>
              </a:rPr>
              <a:t>https://</a:t>
            </a:r>
            <a:r>
              <a:rPr lang="en-US" sz="2000" dirty="0" smtClean="0">
                <a:hlinkClick r:id="rId2"/>
              </a:rPr>
              <a:t>bg.wikipedia.org</a:t>
            </a:r>
            <a:r>
              <a:rPr lang="en-US" dirty="0" smtClean="0"/>
              <a:t/>
            </a:r>
            <a:br>
              <a:rPr lang="en-US" dirty="0" smtClean="0"/>
            </a:br>
            <a:endParaRPr lang="bg-BG" dirty="0"/>
          </a:p>
        </p:txBody>
      </p:sp>
      <p:pic>
        <p:nvPicPr>
          <p:cNvPr id="7" name="Контейнер за картина 6"/>
          <p:cNvPicPr>
            <a:picLocks noGrp="1" noChangeAspect="1"/>
          </p:cNvPicPr>
          <p:nvPr>
            <p:ph type="pic" idx="1"/>
          </p:nvPr>
        </p:nvPicPr>
        <p:blipFill>
          <a:blip r:embed="rId3">
            <a:extLst>
              <a:ext uri="{28A0092B-C50C-407E-A947-70E740481C1C}">
                <a14:useLocalDpi xmlns:a14="http://schemas.microsoft.com/office/drawing/2010/main" val="0"/>
              </a:ext>
            </a:extLst>
          </a:blip>
          <a:srcRect t="12901" b="12901"/>
          <a:stretch>
            <a:fillRect/>
          </a:stretch>
        </p:blipFill>
        <p:spPr/>
      </p:pic>
    </p:spTree>
    <p:extLst>
      <p:ext uri="{BB962C8B-B14F-4D97-AF65-F5344CB8AC3E}">
        <p14:creationId xmlns:p14="http://schemas.microsoft.com/office/powerpoint/2010/main" val="37348709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b="1" dirty="0" smtClean="0"/>
              <a:t>Content</a:t>
            </a:r>
            <a:endParaRPr lang="bg-BG" b="1" dirty="0"/>
          </a:p>
        </p:txBody>
      </p:sp>
      <p:sp>
        <p:nvSpPr>
          <p:cNvPr id="3" name="Контейнер за съдържание 2"/>
          <p:cNvSpPr>
            <a:spLocks noGrp="1"/>
          </p:cNvSpPr>
          <p:nvPr>
            <p:ph idx="1"/>
          </p:nvPr>
        </p:nvSpPr>
        <p:spPr/>
        <p:txBody>
          <a:bodyPr>
            <a:normAutofit fontScale="92500" lnSpcReduction="10000"/>
          </a:bodyPr>
          <a:lstStyle/>
          <a:p>
            <a:r>
              <a:rPr lang="en-US" dirty="0" smtClean="0"/>
              <a:t>Healthy food</a:t>
            </a:r>
          </a:p>
          <a:p>
            <a:r>
              <a:rPr lang="en-US" dirty="0" smtClean="0"/>
              <a:t>Dairy products</a:t>
            </a:r>
          </a:p>
          <a:p>
            <a:r>
              <a:rPr lang="en-US" dirty="0" smtClean="0"/>
              <a:t>Water intake</a:t>
            </a:r>
          </a:p>
          <a:p>
            <a:r>
              <a:rPr lang="en-US" dirty="0" smtClean="0"/>
              <a:t>Eggs, fish, chicken</a:t>
            </a:r>
          </a:p>
          <a:p>
            <a:r>
              <a:rPr lang="en-US" dirty="0" smtClean="0"/>
              <a:t>Legumes</a:t>
            </a:r>
          </a:p>
          <a:p>
            <a:r>
              <a:rPr lang="en-US" dirty="0" smtClean="0"/>
              <a:t>Nuts and seeds</a:t>
            </a:r>
          </a:p>
          <a:p>
            <a:r>
              <a:rPr lang="en-US" dirty="0" smtClean="0"/>
              <a:t>Whole grains</a:t>
            </a:r>
          </a:p>
          <a:p>
            <a:r>
              <a:rPr lang="en-US" dirty="0" smtClean="0"/>
              <a:t>Vegetable fats</a:t>
            </a:r>
          </a:p>
          <a:p>
            <a:r>
              <a:rPr lang="en-US" dirty="0" smtClean="0"/>
              <a:t>Fruits</a:t>
            </a:r>
          </a:p>
          <a:p>
            <a:r>
              <a:rPr lang="en-US" dirty="0" smtClean="0"/>
              <a:t>Vegetables</a:t>
            </a:r>
          </a:p>
          <a:p>
            <a:r>
              <a:rPr lang="en-US" dirty="0" smtClean="0"/>
              <a:t>Unhealthy food</a:t>
            </a:r>
            <a:endParaRPr lang="en-US" dirty="0"/>
          </a:p>
          <a:p>
            <a:endParaRPr lang="bg-BG" dirty="0"/>
          </a:p>
        </p:txBody>
      </p:sp>
      <p:pic>
        <p:nvPicPr>
          <p:cNvPr id="4" name="Картина 3"/>
          <p:cNvPicPr>
            <a:picLocks noChangeAspect="1"/>
          </p:cNvPicPr>
          <p:nvPr/>
        </p:nvPicPr>
        <p:blipFill rotWithShape="1">
          <a:blip r:embed="rId2">
            <a:extLst>
              <a:ext uri="{28A0092B-C50C-407E-A947-70E740481C1C}">
                <a14:useLocalDpi xmlns:a14="http://schemas.microsoft.com/office/drawing/2010/main" val="0"/>
              </a:ext>
            </a:extLst>
          </a:blip>
          <a:srcRect l="1565" t="14706" r="-1565" b="15829"/>
          <a:stretch/>
        </p:blipFill>
        <p:spPr>
          <a:xfrm>
            <a:off x="6763603" y="2674961"/>
            <a:ext cx="4361597" cy="3029803"/>
          </a:xfrm>
          <a:prstGeom prst="rect">
            <a:avLst/>
          </a:prstGeom>
        </p:spPr>
      </p:pic>
    </p:spTree>
    <p:extLst>
      <p:ext uri="{BB962C8B-B14F-4D97-AF65-F5344CB8AC3E}">
        <p14:creationId xmlns:p14="http://schemas.microsoft.com/office/powerpoint/2010/main" val="65084336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Healthy food</a:t>
            </a:r>
            <a:endParaRPr lang="bg-BG" dirty="0"/>
          </a:p>
        </p:txBody>
      </p:sp>
      <p:sp>
        <p:nvSpPr>
          <p:cNvPr id="4" name="Контейнер за съдържание 3"/>
          <p:cNvSpPr>
            <a:spLocks noGrp="1"/>
          </p:cNvSpPr>
          <p:nvPr>
            <p:ph sz="half" idx="1"/>
          </p:nvPr>
        </p:nvSpPr>
        <p:spPr/>
        <p:txBody>
          <a:bodyPr/>
          <a:lstStyle/>
          <a:p>
            <a:pPr marL="0" indent="0">
              <a:buNone/>
            </a:pPr>
            <a:r>
              <a:rPr lang="en-US" dirty="0"/>
              <a:t>Healthy eating is a balanced food consumption that provides more than 40 nutrients. </a:t>
            </a:r>
            <a:r>
              <a:rPr lang="en-US" dirty="0" smtClean="0"/>
              <a:t/>
            </a:r>
            <a:br>
              <a:rPr lang="en-US" dirty="0" smtClean="0"/>
            </a:br>
            <a:r>
              <a:rPr lang="en-US" dirty="0" smtClean="0"/>
              <a:t>Food </a:t>
            </a:r>
            <a:r>
              <a:rPr lang="en-US" dirty="0"/>
              <a:t>also supplies the substances, sources of energy for the body - proteins, carbohydrates and fats.</a:t>
            </a:r>
            <a:br>
              <a:rPr lang="en-US" dirty="0"/>
            </a:br>
            <a:r>
              <a:rPr lang="en-US" dirty="0"/>
              <a:t>Full nutrition requires the consumption of a variety of foods. This can be achieved by including foods from different food groups in the diet. It is advisable to select different members of these groups on different days.</a:t>
            </a:r>
            <a:endParaRPr lang="bg-BG" dirty="0"/>
          </a:p>
        </p:txBody>
      </p:sp>
      <p:pic>
        <p:nvPicPr>
          <p:cNvPr id="6" name="Контейнер за съдържание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370638" y="2103120"/>
            <a:ext cx="4754562" cy="3183286"/>
          </a:xfrm>
        </p:spPr>
      </p:pic>
    </p:spTree>
    <p:extLst>
      <p:ext uri="{BB962C8B-B14F-4D97-AF65-F5344CB8AC3E}">
        <p14:creationId xmlns:p14="http://schemas.microsoft.com/office/powerpoint/2010/main" val="235830973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Dairy products</a:t>
            </a:r>
            <a:endParaRPr lang="bg-BG" dirty="0"/>
          </a:p>
        </p:txBody>
      </p:sp>
      <p:sp>
        <p:nvSpPr>
          <p:cNvPr id="3" name="Контейнер за съдържание 2"/>
          <p:cNvSpPr>
            <a:spLocks noGrp="1"/>
          </p:cNvSpPr>
          <p:nvPr>
            <p:ph sz="half" idx="1"/>
          </p:nvPr>
        </p:nvSpPr>
        <p:spPr/>
        <p:txBody>
          <a:bodyPr/>
          <a:lstStyle/>
          <a:p>
            <a:r>
              <a:rPr lang="en-US" dirty="0"/>
              <a:t>Milk - </a:t>
            </a:r>
            <a:r>
              <a:rPr lang="en-US" dirty="0" smtClean="0"/>
              <a:t>a </a:t>
            </a:r>
            <a:r>
              <a:rPr lang="en-US" dirty="0"/>
              <a:t>biological nutritional fluid that is formed in the mammary glands of the mammal</a:t>
            </a:r>
            <a:r>
              <a:rPr lang="en-US" dirty="0" smtClean="0"/>
              <a:t>.</a:t>
            </a:r>
          </a:p>
          <a:p>
            <a:r>
              <a:rPr lang="en-US" dirty="0" smtClean="0"/>
              <a:t>Cheese </a:t>
            </a:r>
            <a:r>
              <a:rPr lang="en-US" dirty="0"/>
              <a:t>- </a:t>
            </a:r>
            <a:r>
              <a:rPr lang="en-US" dirty="0" smtClean="0"/>
              <a:t>has </a:t>
            </a:r>
            <a:r>
              <a:rPr lang="en-US" dirty="0"/>
              <a:t>a high calorific value and physiological completeness due to its high content of protein and </a:t>
            </a:r>
            <a:r>
              <a:rPr lang="en-US" dirty="0" smtClean="0"/>
              <a:t>fat.</a:t>
            </a:r>
          </a:p>
          <a:p>
            <a:r>
              <a:rPr lang="en-US" dirty="0" smtClean="0"/>
              <a:t>Sour </a:t>
            </a:r>
            <a:r>
              <a:rPr lang="en-US" dirty="0"/>
              <a:t>cream - </a:t>
            </a:r>
            <a:r>
              <a:rPr lang="en-US" dirty="0" smtClean="0"/>
              <a:t>is </a:t>
            </a:r>
            <a:r>
              <a:rPr lang="en-US" dirty="0"/>
              <a:t>the butterfat of milk. Typically, it is separated on the surface of the container with fresh milk.</a:t>
            </a:r>
            <a:endParaRPr lang="bg-BG" dirty="0"/>
          </a:p>
        </p:txBody>
      </p:sp>
      <p:pic>
        <p:nvPicPr>
          <p:cNvPr id="17" name="Контейнер за съдържание 1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445892" y="2014194"/>
            <a:ext cx="2189316" cy="2189316"/>
          </a:xfrm>
        </p:spPr>
      </p:pic>
      <p:pic>
        <p:nvPicPr>
          <p:cNvPr id="19" name="Картина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27806" y="3730950"/>
            <a:ext cx="2333577" cy="2333577"/>
          </a:xfrm>
          <a:prstGeom prst="rect">
            <a:avLst/>
          </a:prstGeom>
        </p:spPr>
      </p:pic>
      <p:pic>
        <p:nvPicPr>
          <p:cNvPr id="20" name="Картина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53980" y="2103120"/>
            <a:ext cx="2046792" cy="1538904"/>
          </a:xfrm>
          <a:prstGeom prst="rect">
            <a:avLst/>
          </a:prstGeom>
        </p:spPr>
      </p:pic>
    </p:spTree>
    <p:extLst>
      <p:ext uri="{BB962C8B-B14F-4D97-AF65-F5344CB8AC3E}">
        <p14:creationId xmlns:p14="http://schemas.microsoft.com/office/powerpoint/2010/main" val="147286609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Water intake</a:t>
            </a:r>
            <a:endParaRPr lang="bg-BG" dirty="0"/>
          </a:p>
        </p:txBody>
      </p:sp>
      <p:sp>
        <p:nvSpPr>
          <p:cNvPr id="3" name="Контейнер за съдържание 2"/>
          <p:cNvSpPr>
            <a:spLocks noGrp="1"/>
          </p:cNvSpPr>
          <p:nvPr>
            <p:ph sz="half" idx="1"/>
          </p:nvPr>
        </p:nvSpPr>
        <p:spPr/>
        <p:txBody>
          <a:bodyPr/>
          <a:lstStyle/>
          <a:p>
            <a:pPr marL="0" indent="0">
              <a:buNone/>
            </a:pPr>
            <a:r>
              <a:rPr lang="en-US" dirty="0"/>
              <a:t>Water is a chemical compound that at room temperature is a clear, odorless and colorless liquid.</a:t>
            </a:r>
            <a:br>
              <a:rPr lang="en-US" dirty="0"/>
            </a:br>
            <a:r>
              <a:rPr lang="en-US" dirty="0"/>
              <a:t>In the human body there are about 70 - 75% of water. Sometimes the quantity may slightly differ</a:t>
            </a:r>
            <a:r>
              <a:rPr lang="en-US" dirty="0" smtClean="0"/>
              <a:t>.</a:t>
            </a:r>
            <a:br>
              <a:rPr lang="en-US" dirty="0" smtClean="0"/>
            </a:br>
            <a:endParaRPr lang="bg-BG" dirty="0"/>
          </a:p>
        </p:txBody>
      </p:sp>
      <p:pic>
        <p:nvPicPr>
          <p:cNvPr id="5" name="Контейнер за съдържание 4"/>
          <p:cNvPicPr>
            <a:picLocks noGrp="1" noChangeAspect="1"/>
          </p:cNvPicPr>
          <p:nvPr>
            <p:ph sz="half" idx="2"/>
          </p:nvPr>
        </p:nvPicPr>
        <p:blipFill rotWithShape="1">
          <a:blip r:embed="rId2">
            <a:extLst>
              <a:ext uri="{28A0092B-C50C-407E-A947-70E740481C1C}">
                <a14:useLocalDpi xmlns:a14="http://schemas.microsoft.com/office/drawing/2010/main" val="0"/>
              </a:ext>
            </a:extLst>
          </a:blip>
          <a:srcRect l="49227"/>
          <a:stretch/>
        </p:blipFill>
        <p:spPr>
          <a:xfrm>
            <a:off x="8202305" y="2104073"/>
            <a:ext cx="1772760" cy="3748087"/>
          </a:xfrm>
        </p:spPr>
      </p:pic>
    </p:spTree>
    <p:extLst>
      <p:ext uri="{BB962C8B-B14F-4D97-AF65-F5344CB8AC3E}">
        <p14:creationId xmlns:p14="http://schemas.microsoft.com/office/powerpoint/2010/main" val="328630221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Eggs, fish, chicken</a:t>
            </a:r>
            <a:endParaRPr lang="bg-BG" dirty="0"/>
          </a:p>
        </p:txBody>
      </p:sp>
      <p:sp>
        <p:nvSpPr>
          <p:cNvPr id="3" name="Контейнер за съдържание 2"/>
          <p:cNvSpPr>
            <a:spLocks noGrp="1"/>
          </p:cNvSpPr>
          <p:nvPr>
            <p:ph sz="half" idx="1"/>
          </p:nvPr>
        </p:nvSpPr>
        <p:spPr/>
        <p:txBody>
          <a:bodyPr>
            <a:normAutofit fontScale="92500" lnSpcReduction="20000"/>
          </a:bodyPr>
          <a:lstStyle/>
          <a:p>
            <a:r>
              <a:rPr lang="en-US" dirty="0"/>
              <a:t>Eggs - </a:t>
            </a:r>
            <a:r>
              <a:rPr lang="en-US" dirty="0" smtClean="0"/>
              <a:t> </a:t>
            </a:r>
            <a:r>
              <a:rPr lang="en-US" dirty="0"/>
              <a:t>is the product of a female bird or reptile. It is often used for nutritional purposes as it is rich in nutrients. Each egg contains all the substances that are needed to build a new organism</a:t>
            </a:r>
            <a:r>
              <a:rPr lang="en-US" dirty="0" smtClean="0"/>
              <a:t>.</a:t>
            </a:r>
          </a:p>
          <a:p>
            <a:r>
              <a:rPr lang="en-US" dirty="0" smtClean="0"/>
              <a:t>Fish </a:t>
            </a:r>
            <a:r>
              <a:rPr lang="en-US" dirty="0"/>
              <a:t>- </a:t>
            </a:r>
            <a:r>
              <a:rPr lang="en-US" dirty="0" smtClean="0"/>
              <a:t>is </a:t>
            </a:r>
            <a:r>
              <a:rPr lang="en-US" dirty="0"/>
              <a:t>one of the most important and complete bodybuilding foods. This group of foods has occupied a decent place in human nutrition for centuries. The fish contain in large quantities essential vitamins for the body.</a:t>
            </a:r>
          </a:p>
          <a:p>
            <a:r>
              <a:rPr lang="en-US" dirty="0" smtClean="0"/>
              <a:t>Chicken </a:t>
            </a:r>
            <a:r>
              <a:rPr lang="en-US" dirty="0"/>
              <a:t>- By its composition, nutritional value and taste properties of poultry meat is one of the first places compared to the meat obtained from other domestic animals. </a:t>
            </a:r>
            <a:endParaRPr lang="bg-BG" dirty="0"/>
          </a:p>
        </p:txBody>
      </p:sp>
      <p:pic>
        <p:nvPicPr>
          <p:cNvPr id="5" name="Контейнер за съдържание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592031" y="1328394"/>
            <a:ext cx="4111980" cy="4111980"/>
          </a:xfrm>
        </p:spPr>
      </p:pic>
      <p:pic>
        <p:nvPicPr>
          <p:cNvPr id="6" name="Картина 5"/>
          <p:cNvPicPr>
            <a:picLocks noChangeAspect="1"/>
          </p:cNvPicPr>
          <p:nvPr/>
        </p:nvPicPr>
        <p:blipFill rotWithShape="1">
          <a:blip r:embed="rId3">
            <a:extLst>
              <a:ext uri="{28A0092B-C50C-407E-A947-70E740481C1C}">
                <a14:useLocalDpi xmlns:a14="http://schemas.microsoft.com/office/drawing/2010/main" val="0"/>
              </a:ext>
            </a:extLst>
          </a:blip>
          <a:srcRect l="2535" t="260" r="-2535" b="50062"/>
          <a:stretch/>
        </p:blipFill>
        <p:spPr>
          <a:xfrm>
            <a:off x="6245999" y="2014194"/>
            <a:ext cx="2692063" cy="2611637"/>
          </a:xfrm>
          <a:prstGeom prst="rect">
            <a:avLst/>
          </a:prstGeom>
        </p:spPr>
      </p:pic>
      <p:pic>
        <p:nvPicPr>
          <p:cNvPr id="7" name="Картина 6"/>
          <p:cNvPicPr>
            <a:picLocks noChangeAspect="1"/>
          </p:cNvPicPr>
          <p:nvPr/>
        </p:nvPicPr>
        <p:blipFill rotWithShape="1">
          <a:blip r:embed="rId3">
            <a:extLst>
              <a:ext uri="{28A0092B-C50C-407E-A947-70E740481C1C}">
                <a14:useLocalDpi xmlns:a14="http://schemas.microsoft.com/office/drawing/2010/main" val="0"/>
              </a:ext>
            </a:extLst>
          </a:blip>
          <a:srcRect t="49935"/>
          <a:stretch/>
        </p:blipFill>
        <p:spPr>
          <a:xfrm>
            <a:off x="8584989" y="3641504"/>
            <a:ext cx="2692063" cy="2631983"/>
          </a:xfrm>
          <a:prstGeom prst="rect">
            <a:avLst/>
          </a:prstGeom>
        </p:spPr>
      </p:pic>
    </p:spTree>
    <p:extLst>
      <p:ext uri="{BB962C8B-B14F-4D97-AF65-F5344CB8AC3E}">
        <p14:creationId xmlns:p14="http://schemas.microsoft.com/office/powerpoint/2010/main" val="257780494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Legumes </a:t>
            </a:r>
            <a:endParaRPr lang="bg-BG" dirty="0"/>
          </a:p>
        </p:txBody>
      </p:sp>
      <p:sp>
        <p:nvSpPr>
          <p:cNvPr id="3" name="Контейнер за съдържание 2"/>
          <p:cNvSpPr>
            <a:spLocks noGrp="1"/>
          </p:cNvSpPr>
          <p:nvPr>
            <p:ph sz="half" idx="1"/>
          </p:nvPr>
        </p:nvSpPr>
        <p:spPr/>
        <p:txBody>
          <a:bodyPr>
            <a:normAutofit lnSpcReduction="10000"/>
          </a:bodyPr>
          <a:lstStyle/>
          <a:p>
            <a:r>
              <a:rPr lang="en-US" dirty="0" smtClean="0"/>
              <a:t>Lentil - 100 </a:t>
            </a:r>
            <a:r>
              <a:rPr lang="en-US" dirty="0"/>
              <a:t>g of lenses provide about 20-30% of the required fiber for the day. With two portions of lentil a day, a quantity of fiber is provided which significantly improves the activity of the intestinal tract and stimulates the growth of useful bacteria in the intestinal flora</a:t>
            </a:r>
            <a:r>
              <a:rPr lang="en-US" dirty="0" smtClean="0"/>
              <a:t>.</a:t>
            </a:r>
          </a:p>
          <a:p>
            <a:r>
              <a:rPr lang="en-US" dirty="0"/>
              <a:t>Peas - The amount of fiber and protein in peas are a little lower than in an equivalent amount of lentils or chickpeas, but they are still much higher than the average for plant products.</a:t>
            </a:r>
            <a:endParaRPr lang="bg-BG" dirty="0"/>
          </a:p>
        </p:txBody>
      </p:sp>
      <p:pic>
        <p:nvPicPr>
          <p:cNvPr id="5" name="Контейнер за съдържание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46885" y="2103438"/>
            <a:ext cx="4402068" cy="3748087"/>
          </a:xfrm>
        </p:spPr>
      </p:pic>
    </p:spTree>
    <p:extLst>
      <p:ext uri="{BB962C8B-B14F-4D97-AF65-F5344CB8AC3E}">
        <p14:creationId xmlns:p14="http://schemas.microsoft.com/office/powerpoint/2010/main" val="16564830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Nuts and seeds</a:t>
            </a:r>
            <a:endParaRPr lang="bg-BG" dirty="0"/>
          </a:p>
        </p:txBody>
      </p:sp>
      <p:sp>
        <p:nvSpPr>
          <p:cNvPr id="3" name="Контейнер за съдържание 2"/>
          <p:cNvSpPr>
            <a:spLocks noGrp="1"/>
          </p:cNvSpPr>
          <p:nvPr>
            <p:ph sz="half" idx="1"/>
          </p:nvPr>
        </p:nvSpPr>
        <p:spPr/>
        <p:txBody>
          <a:bodyPr>
            <a:normAutofit fontScale="85000" lnSpcReduction="10000"/>
          </a:bodyPr>
          <a:lstStyle/>
          <a:p>
            <a:r>
              <a:rPr lang="en-US" dirty="0" smtClean="0"/>
              <a:t>Walnuts </a:t>
            </a:r>
            <a:r>
              <a:rPr lang="en-US" dirty="0"/>
              <a:t>- A quarter cup of walnuts provides more than 100% of the recommended daily dose of anti-inflammatory plant omega-3-acids, along with a high amount of honey, manganese, molybdenum and biotin</a:t>
            </a:r>
            <a:r>
              <a:rPr lang="en-US" dirty="0" smtClean="0"/>
              <a:t>.</a:t>
            </a:r>
          </a:p>
          <a:p>
            <a:r>
              <a:rPr lang="en-US" dirty="0"/>
              <a:t>Almonds - Like walnuts, some of the most useful things in almonds seem to be their envelopes, as they are rich in antioxidants, including phenols, flavonoids and phenolic acids that are generally associated with vegetables and fruits</a:t>
            </a:r>
            <a:r>
              <a:rPr lang="en-US" dirty="0" smtClean="0"/>
              <a:t>.</a:t>
            </a:r>
          </a:p>
          <a:p>
            <a:r>
              <a:rPr lang="en-US" dirty="0"/>
              <a:t>Sunflower </a:t>
            </a:r>
            <a:r>
              <a:rPr lang="en-US" dirty="0" smtClean="0"/>
              <a:t>seed - Are </a:t>
            </a:r>
            <a:r>
              <a:rPr lang="en-US" dirty="0"/>
              <a:t>rich in vitamin E, honey, B vitamins, manganese, selenium, phosphorus and magnesium. Sunflower seeds also have one of the highest contents of </a:t>
            </a:r>
            <a:r>
              <a:rPr lang="en-US" dirty="0" err="1"/>
              <a:t>polysteroles</a:t>
            </a:r>
            <a:r>
              <a:rPr lang="en-US" dirty="0"/>
              <a:t> among commonly consumed nuts and seeds. </a:t>
            </a:r>
            <a:endParaRPr lang="bg-BG" dirty="0"/>
          </a:p>
        </p:txBody>
      </p:sp>
      <p:pic>
        <p:nvPicPr>
          <p:cNvPr id="7" name="Контейнер за съдържание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873875" y="2103438"/>
            <a:ext cx="3748087" cy="3748087"/>
          </a:xfrm>
        </p:spPr>
      </p:pic>
    </p:spTree>
    <p:extLst>
      <p:ext uri="{BB962C8B-B14F-4D97-AF65-F5344CB8AC3E}">
        <p14:creationId xmlns:p14="http://schemas.microsoft.com/office/powerpoint/2010/main" val="279432946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p:txBody>
          <a:bodyPr/>
          <a:lstStyle/>
          <a:p>
            <a:r>
              <a:rPr lang="en-US" dirty="0" smtClean="0"/>
              <a:t>Whole grains</a:t>
            </a:r>
            <a:endParaRPr lang="bg-BG" dirty="0"/>
          </a:p>
        </p:txBody>
      </p:sp>
      <p:sp>
        <p:nvSpPr>
          <p:cNvPr id="3" name="Контейнер за съдържание 2"/>
          <p:cNvSpPr>
            <a:spLocks noGrp="1"/>
          </p:cNvSpPr>
          <p:nvPr>
            <p:ph sz="half" idx="1"/>
          </p:nvPr>
        </p:nvSpPr>
        <p:spPr/>
        <p:txBody>
          <a:bodyPr/>
          <a:lstStyle/>
          <a:p>
            <a:r>
              <a:rPr lang="en-US" dirty="0"/>
              <a:t>Brown rice - </a:t>
            </a:r>
            <a:r>
              <a:rPr lang="en-US" dirty="0" smtClean="0"/>
              <a:t> </a:t>
            </a:r>
            <a:r>
              <a:rPr lang="en-US" dirty="0"/>
              <a:t>is rich in magnesium, phosphorus and vitamin B. In a glass of brown rice there are about 4 grams of fiber, making it suitable for people suffering from constipation</a:t>
            </a:r>
            <a:r>
              <a:rPr lang="en-US" dirty="0" smtClean="0"/>
              <a:t>.</a:t>
            </a:r>
          </a:p>
          <a:p>
            <a:r>
              <a:rPr lang="en-US" dirty="0"/>
              <a:t>Whole-grain oat nuts </a:t>
            </a:r>
            <a:r>
              <a:rPr lang="en-US" dirty="0" smtClean="0"/>
              <a:t>- are </a:t>
            </a:r>
            <a:r>
              <a:rPr lang="en-US" dirty="0"/>
              <a:t>rich in </a:t>
            </a:r>
            <a:r>
              <a:rPr lang="en-US" dirty="0" err="1"/>
              <a:t>aventenhamide</a:t>
            </a:r>
            <a:r>
              <a:rPr lang="en-US" dirty="0"/>
              <a:t>, an antioxidant that protects the heart. Eat them with dried fruits and honey and have the perfect, energetic breakfast.</a:t>
            </a:r>
            <a:endParaRPr lang="bg-BG" dirty="0"/>
          </a:p>
        </p:txBody>
      </p:sp>
      <p:pic>
        <p:nvPicPr>
          <p:cNvPr id="5" name="Контейнер за съдържание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873875" y="2103438"/>
            <a:ext cx="3748087" cy="3748087"/>
          </a:xfrm>
        </p:spPr>
      </p:pic>
    </p:spTree>
    <p:extLst>
      <p:ext uri="{BB962C8B-B14F-4D97-AF65-F5344CB8AC3E}">
        <p14:creationId xmlns:p14="http://schemas.microsoft.com/office/powerpoint/2010/main" val="288217755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ромат">
  <a:themeElements>
    <a:clrScheme name="Аромат">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26B02"/>
      </a:folHlink>
    </a:clrScheme>
    <a:fontScheme name="Аромат">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ромат">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 id="{1306E473-ED32-493B-A2D0-240A757EDD34}" vid="{6728D11B-929E-4324-91B0-4A4DA4CAC3DD}"/>
    </a:ext>
  </a:extLst>
</a:theme>
</file>

<file path=docProps/app.xml><?xml version="1.0" encoding="utf-8"?>
<Properties xmlns="http://schemas.openxmlformats.org/officeDocument/2006/extended-properties" xmlns:vt="http://schemas.openxmlformats.org/officeDocument/2006/docPropsVTypes">
  <Template>Такт</Template>
  <TotalTime>152</TotalTime>
  <Words>690</Words>
  <Application>Microsoft Office PowerPoint</Application>
  <PresentationFormat>Широк екран</PresentationFormat>
  <Paragraphs>51</Paragraphs>
  <Slides>16</Slides>
  <Notes>0</Notes>
  <HiddenSlides>0</HiddenSlides>
  <MMClips>0</MMClips>
  <ScaleCrop>false</ScaleCrop>
  <HeadingPairs>
    <vt:vector size="6" baseType="variant">
      <vt:variant>
        <vt:lpstr>Използвани шрифтове</vt:lpstr>
      </vt:variant>
      <vt:variant>
        <vt:i4>3</vt:i4>
      </vt:variant>
      <vt:variant>
        <vt:lpstr>Тема</vt:lpstr>
      </vt:variant>
      <vt:variant>
        <vt:i4>1</vt:i4>
      </vt:variant>
      <vt:variant>
        <vt:lpstr>Заглавия на слайдовете</vt:lpstr>
      </vt:variant>
      <vt:variant>
        <vt:i4>16</vt:i4>
      </vt:variant>
    </vt:vector>
  </HeadingPairs>
  <TitlesOfParts>
    <vt:vector size="20" baseType="lpstr">
      <vt:lpstr>Arial</vt:lpstr>
      <vt:lpstr>Century Gothic</vt:lpstr>
      <vt:lpstr>Wingdings</vt:lpstr>
      <vt:lpstr>Аромат</vt:lpstr>
      <vt:lpstr>Healthy Lifestyle</vt:lpstr>
      <vt:lpstr>Content</vt:lpstr>
      <vt:lpstr>Healthy food</vt:lpstr>
      <vt:lpstr>Dairy products</vt:lpstr>
      <vt:lpstr>Water intake</vt:lpstr>
      <vt:lpstr>Eggs, fish, chicken</vt:lpstr>
      <vt:lpstr>Legumes </vt:lpstr>
      <vt:lpstr>Nuts and seeds</vt:lpstr>
      <vt:lpstr>Whole grains</vt:lpstr>
      <vt:lpstr>Vegetable fats</vt:lpstr>
      <vt:lpstr>Fruits</vt:lpstr>
      <vt:lpstr>Vegetables</vt:lpstr>
      <vt:lpstr>Unhealthy foods</vt:lpstr>
      <vt:lpstr>Презентация на PowerPoint</vt:lpstr>
      <vt:lpstr>Презентация на PowerPoint</vt:lpstr>
      <vt:lpstr>Source: https://bg.wikipedia.org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Gymnastics</dc:title>
  <dc:creator>Debi</dc:creator>
  <cp:lastModifiedBy>Debi</cp:lastModifiedBy>
  <cp:revision>22</cp:revision>
  <dcterms:created xsi:type="dcterms:W3CDTF">2018-04-22T11:33:18Z</dcterms:created>
  <dcterms:modified xsi:type="dcterms:W3CDTF">2018-04-29T14:47:53Z</dcterms:modified>
</cp:coreProperties>
</file>