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62" r:id="rId3"/>
    <p:sldId id="257" r:id="rId4"/>
    <p:sldId id="258" r:id="rId5"/>
    <p:sldId id="259" r:id="rId6"/>
    <p:sldId id="260" r:id="rId7"/>
    <p:sldId id="261"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bg-BG"/>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7" d="100"/>
          <a:sy n="47" d="100"/>
        </p:scale>
        <p:origin x="1507"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p>
            <a:fld id="{4B6B260C-8DDC-41D0-A15D-ADDDD2E28514}" type="datetimeFigureOut">
              <a:rPr lang="bg-BG" smtClean="0"/>
              <a:t>4.3.2019 г.</a:t>
            </a:fld>
            <a:endParaRPr lang="bg-BG"/>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lstStyle>
          <a:p>
            <a:fld id="{CC39B12D-DE41-486B-B168-C17E8B68D367}" type="slidenum">
              <a:rPr lang="bg-BG" smtClean="0"/>
              <a:t>‹#›</a:t>
            </a:fld>
            <a:endParaRPr lang="bg-BG"/>
          </a:p>
        </p:txBody>
      </p:sp>
      <p:sp>
        <p:nvSpPr>
          <p:cNvPr id="12" name="Footer Placeholder 11"/>
          <p:cNvSpPr>
            <a:spLocks noGrp="1"/>
          </p:cNvSpPr>
          <p:nvPr>
            <p:ph type="ftr" sz="quarter" idx="12"/>
          </p:nvPr>
        </p:nvSpPr>
        <p:spPr>
          <a:xfrm>
            <a:off x="1600200" y="6509004"/>
            <a:ext cx="3907464" cy="274320"/>
          </a:xfrm>
        </p:spPr>
        <p:txBody>
          <a:bodyPr vert="horz" rtlCol="0"/>
          <a:lstStyle/>
          <a:p>
            <a:endParaRPr lang="bg-B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6B260C-8DDC-41D0-A15D-ADDDD2E28514}" type="datetimeFigureOut">
              <a:rPr lang="bg-BG" smtClean="0"/>
              <a:t>4.3.2019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CC39B12D-DE41-486B-B168-C17E8B68D367}" type="slidenum">
              <a:rPr lang="bg-BG" smtClean="0"/>
              <a:t>‹#›</a:t>
            </a:fld>
            <a:endParaRPr lang="bg-B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6B260C-8DDC-41D0-A15D-ADDDD2E28514}" type="datetimeFigureOut">
              <a:rPr lang="bg-BG" smtClean="0"/>
              <a:t>4.3.2019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CC39B12D-DE41-486B-B168-C17E8B68D367}" type="slidenum">
              <a:rPr lang="bg-BG" smtClean="0"/>
              <a:t>‹#›</a:t>
            </a:fld>
            <a:endParaRPr lang="bg-B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B6B260C-8DDC-41D0-A15D-ADDDD2E28514}" type="datetimeFigureOut">
              <a:rPr lang="bg-BG" smtClean="0"/>
              <a:t>4.3.2019 г.</a:t>
            </a:fld>
            <a:endParaRPr lang="bg-BG"/>
          </a:p>
        </p:txBody>
      </p:sp>
      <p:sp>
        <p:nvSpPr>
          <p:cNvPr id="5" name="Footer Placeholder 4"/>
          <p:cNvSpPr>
            <a:spLocks noGrp="1"/>
          </p:cNvSpPr>
          <p:nvPr>
            <p:ph type="ftr" sz="quarter" idx="11"/>
          </p:nvPr>
        </p:nvSpPr>
        <p:spPr/>
        <p:txBody>
          <a:bodyPr/>
          <a:lstStyle/>
          <a:p>
            <a:endParaRPr lang="bg-BG"/>
          </a:p>
        </p:txBody>
      </p:sp>
      <p:sp>
        <p:nvSpPr>
          <p:cNvPr id="6" name="Slide Number Placeholder 5"/>
          <p:cNvSpPr>
            <a:spLocks noGrp="1"/>
          </p:cNvSpPr>
          <p:nvPr>
            <p:ph type="sldNum" sz="quarter" idx="12"/>
          </p:nvPr>
        </p:nvSpPr>
        <p:spPr/>
        <p:txBody>
          <a:bodyPr/>
          <a:lstStyle/>
          <a:p>
            <a:fld id="{CC39B12D-DE41-486B-B168-C17E8B68D367}" type="slidenum">
              <a:rPr lang="bg-BG" smtClean="0"/>
              <a:t>‹#›</a:t>
            </a:fld>
            <a:endParaRPr lang="bg-B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p>
            <a:fld id="{4B6B260C-8DDC-41D0-A15D-ADDDD2E28514}" type="datetimeFigureOut">
              <a:rPr lang="bg-BG" smtClean="0"/>
              <a:t>4.3.2019 г.</a:t>
            </a:fld>
            <a:endParaRPr lang="bg-BG"/>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lstStyle>
          <a:p>
            <a:fld id="{CC39B12D-DE41-486B-B168-C17E8B68D367}" type="slidenum">
              <a:rPr lang="bg-BG" smtClean="0"/>
              <a:t>‹#›</a:t>
            </a:fld>
            <a:endParaRPr lang="bg-BG"/>
          </a:p>
        </p:txBody>
      </p:sp>
      <p:sp>
        <p:nvSpPr>
          <p:cNvPr id="10" name="Footer Placeholder 9"/>
          <p:cNvSpPr>
            <a:spLocks noGrp="1"/>
          </p:cNvSpPr>
          <p:nvPr>
            <p:ph type="ftr" sz="quarter" idx="12"/>
          </p:nvPr>
        </p:nvSpPr>
        <p:spPr>
          <a:xfrm>
            <a:off x="1600200" y="6513670"/>
            <a:ext cx="3907464" cy="274320"/>
          </a:xfrm>
        </p:spPr>
        <p:txBody>
          <a:bodyPr vert="horz" rtlCol="0"/>
          <a:lstStyle/>
          <a:p>
            <a:endParaRPr lang="bg-BG"/>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B6B260C-8DDC-41D0-A15D-ADDDD2E28514}" type="datetimeFigureOut">
              <a:rPr lang="bg-BG" smtClean="0"/>
              <a:t>4.3.2019 г.</a:t>
            </a:fld>
            <a:endParaRPr lang="bg-BG"/>
          </a:p>
        </p:txBody>
      </p:sp>
      <p:sp>
        <p:nvSpPr>
          <p:cNvPr id="6" name="Footer Placeholder 5"/>
          <p:cNvSpPr>
            <a:spLocks noGrp="1"/>
          </p:cNvSpPr>
          <p:nvPr>
            <p:ph type="ftr" sz="quarter" idx="11"/>
          </p:nvPr>
        </p:nvSpPr>
        <p:spPr/>
        <p:txBody>
          <a:bodyPr/>
          <a:lstStyle/>
          <a:p>
            <a:endParaRPr lang="bg-BG"/>
          </a:p>
        </p:txBody>
      </p:sp>
      <p:sp>
        <p:nvSpPr>
          <p:cNvPr id="7" name="Slide Number Placeholder 6"/>
          <p:cNvSpPr>
            <a:spLocks noGrp="1"/>
          </p:cNvSpPr>
          <p:nvPr>
            <p:ph type="sldNum" sz="quarter" idx="12"/>
          </p:nvPr>
        </p:nvSpPr>
        <p:spPr>
          <a:xfrm>
            <a:off x="8641080" y="6514568"/>
            <a:ext cx="464288" cy="274320"/>
          </a:xfrm>
        </p:spPr>
        <p:txBody>
          <a:bodyPr/>
          <a:lstStyle/>
          <a:p>
            <a:fld id="{CC39B12D-DE41-486B-B168-C17E8B68D367}" type="slidenum">
              <a:rPr lang="bg-BG" smtClean="0"/>
              <a:t>‹#›</a:t>
            </a:fld>
            <a:endParaRPr lang="bg-BG"/>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B6B260C-8DDC-41D0-A15D-ADDDD2E28514}" type="datetimeFigureOut">
              <a:rPr lang="bg-BG" smtClean="0"/>
              <a:t>4.3.2019 г.</a:t>
            </a:fld>
            <a:endParaRPr lang="bg-BG"/>
          </a:p>
        </p:txBody>
      </p:sp>
      <p:sp>
        <p:nvSpPr>
          <p:cNvPr id="8" name="Footer Placeholder 7"/>
          <p:cNvSpPr>
            <a:spLocks noGrp="1"/>
          </p:cNvSpPr>
          <p:nvPr>
            <p:ph type="ftr" sz="quarter" idx="11"/>
          </p:nvPr>
        </p:nvSpPr>
        <p:spPr/>
        <p:txBody>
          <a:bodyPr/>
          <a:lstStyle/>
          <a:p>
            <a:endParaRPr lang="bg-BG"/>
          </a:p>
        </p:txBody>
      </p:sp>
      <p:sp>
        <p:nvSpPr>
          <p:cNvPr id="9" name="Slide Number Placeholder 8"/>
          <p:cNvSpPr>
            <a:spLocks noGrp="1"/>
          </p:cNvSpPr>
          <p:nvPr>
            <p:ph type="sldNum" sz="quarter" idx="12"/>
          </p:nvPr>
        </p:nvSpPr>
        <p:spPr>
          <a:xfrm>
            <a:off x="8641080" y="6514568"/>
            <a:ext cx="464288" cy="274320"/>
          </a:xfrm>
        </p:spPr>
        <p:txBody>
          <a:bodyPr/>
          <a:lstStyle/>
          <a:p>
            <a:fld id="{CC39B12D-DE41-486B-B168-C17E8B68D367}" type="slidenum">
              <a:rPr lang="bg-BG" smtClean="0"/>
              <a:t>‹#›</a:t>
            </a:fld>
            <a:endParaRPr lang="bg-B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B6B260C-8DDC-41D0-A15D-ADDDD2E28514}" type="datetimeFigureOut">
              <a:rPr lang="bg-BG" smtClean="0"/>
              <a:t>4.3.2019 г.</a:t>
            </a:fld>
            <a:endParaRPr lang="bg-BG"/>
          </a:p>
        </p:txBody>
      </p:sp>
      <p:sp>
        <p:nvSpPr>
          <p:cNvPr id="4" name="Footer Placeholder 3"/>
          <p:cNvSpPr>
            <a:spLocks noGrp="1"/>
          </p:cNvSpPr>
          <p:nvPr>
            <p:ph type="ftr" sz="quarter" idx="11"/>
          </p:nvPr>
        </p:nvSpPr>
        <p:spPr/>
        <p:txBody>
          <a:bodyPr/>
          <a:lstStyle/>
          <a:p>
            <a:endParaRPr lang="bg-BG"/>
          </a:p>
        </p:txBody>
      </p:sp>
      <p:sp>
        <p:nvSpPr>
          <p:cNvPr id="5" name="Slide Number Placeholder 4"/>
          <p:cNvSpPr>
            <a:spLocks noGrp="1"/>
          </p:cNvSpPr>
          <p:nvPr>
            <p:ph type="sldNum" sz="quarter" idx="12"/>
          </p:nvPr>
        </p:nvSpPr>
        <p:spPr/>
        <p:txBody>
          <a:bodyPr/>
          <a:lstStyle/>
          <a:p>
            <a:fld id="{CC39B12D-DE41-486B-B168-C17E8B68D367}" type="slidenum">
              <a:rPr lang="bg-BG" smtClean="0"/>
              <a:t>‹#›</a:t>
            </a:fld>
            <a:endParaRPr lang="bg-BG"/>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6B260C-8DDC-41D0-A15D-ADDDD2E28514}" type="datetimeFigureOut">
              <a:rPr lang="bg-BG" smtClean="0"/>
              <a:t>4.3.2019 г.</a:t>
            </a:fld>
            <a:endParaRPr lang="bg-BG"/>
          </a:p>
        </p:txBody>
      </p:sp>
      <p:sp>
        <p:nvSpPr>
          <p:cNvPr id="3" name="Footer Placeholder 2"/>
          <p:cNvSpPr>
            <a:spLocks noGrp="1"/>
          </p:cNvSpPr>
          <p:nvPr>
            <p:ph type="ftr" sz="quarter" idx="11"/>
          </p:nvPr>
        </p:nvSpPr>
        <p:spPr/>
        <p:txBody>
          <a:bodyPr/>
          <a:lstStyle/>
          <a:p>
            <a:endParaRPr lang="bg-BG"/>
          </a:p>
        </p:txBody>
      </p:sp>
      <p:sp>
        <p:nvSpPr>
          <p:cNvPr id="4" name="Slide Number Placeholder 3"/>
          <p:cNvSpPr>
            <a:spLocks noGrp="1"/>
          </p:cNvSpPr>
          <p:nvPr>
            <p:ph type="sldNum" sz="quarter" idx="12"/>
          </p:nvPr>
        </p:nvSpPr>
        <p:spPr/>
        <p:txBody>
          <a:bodyPr/>
          <a:lstStyle/>
          <a:p>
            <a:fld id="{CC39B12D-DE41-486B-B168-C17E8B68D367}" type="slidenum">
              <a:rPr lang="bg-BG" smtClean="0"/>
              <a:t>‹#›</a:t>
            </a:fld>
            <a:endParaRPr lang="bg-B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735">
              <a:defRPr sz="3200"/>
            </a:lvl1pPr>
            <a:lvl2pPr marL="594360">
              <a:defRPr sz="2800"/>
            </a:lvl2pPr>
            <a:lvl3pPr marL="822960">
              <a:defRPr sz="2400"/>
            </a:lvl3pPr>
            <a:lvl4pPr marL="1051560">
              <a:defRPr sz="2000"/>
            </a:lvl4pPr>
            <a:lvl5pPr marL="1261745">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p>
            <a:fld id="{4B6B260C-8DDC-41D0-A15D-ADDDD2E28514}" type="datetimeFigureOut">
              <a:rPr lang="bg-BG" smtClean="0"/>
              <a:t>4.3.2019 г.</a:t>
            </a:fld>
            <a:endParaRPr lang="bg-BG"/>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lstStyle>
          <a:p>
            <a:fld id="{CC39B12D-DE41-486B-B168-C17E8B68D367}" type="slidenum">
              <a:rPr lang="bg-BG" smtClean="0"/>
              <a:t>‹#›</a:t>
            </a:fld>
            <a:endParaRPr lang="bg-BG"/>
          </a:p>
        </p:txBody>
      </p:sp>
      <p:sp>
        <p:nvSpPr>
          <p:cNvPr id="11" name="Footer Placeholder 10"/>
          <p:cNvSpPr>
            <a:spLocks noGrp="1"/>
          </p:cNvSpPr>
          <p:nvPr>
            <p:ph type="ftr" sz="quarter" idx="12"/>
          </p:nvPr>
        </p:nvSpPr>
        <p:spPr>
          <a:xfrm>
            <a:off x="1600200" y="6513670"/>
            <a:ext cx="3907464" cy="274320"/>
          </a:xfrm>
        </p:spPr>
        <p:txBody>
          <a:bodyPr vert="horz" rtlCol="0"/>
          <a:lstStyle/>
          <a:p>
            <a:endParaRPr lang="bg-BG"/>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p>
            <a:fld id="{4B6B260C-8DDC-41D0-A15D-ADDDD2E28514}" type="datetimeFigureOut">
              <a:rPr lang="bg-BG" smtClean="0"/>
              <a:t>4.3.2019 г.</a:t>
            </a:fld>
            <a:endParaRPr lang="bg-BG"/>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lstStyle>
          <a:p>
            <a:fld id="{CC39B12D-DE41-486B-B168-C17E8B68D367}" type="slidenum">
              <a:rPr lang="bg-BG" smtClean="0"/>
              <a:t>‹#›</a:t>
            </a:fld>
            <a:endParaRPr lang="bg-BG"/>
          </a:p>
        </p:txBody>
      </p:sp>
      <p:sp>
        <p:nvSpPr>
          <p:cNvPr id="10" name="Footer Placeholder 9"/>
          <p:cNvSpPr>
            <a:spLocks noGrp="1"/>
          </p:cNvSpPr>
          <p:nvPr>
            <p:ph type="ftr" sz="quarter" idx="12"/>
          </p:nvPr>
        </p:nvSpPr>
        <p:spPr>
          <a:xfrm>
            <a:off x="1600200" y="6509004"/>
            <a:ext cx="3907464" cy="274320"/>
          </a:xfrm>
        </p:spPr>
        <p:txBody>
          <a:bodyPr vert="horz" rtlCol="0"/>
          <a:lstStyle/>
          <a:p>
            <a:endParaRPr lang="bg-BG"/>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lstStyle>
          <a:p>
            <a:endParaRPr lang="bg-BG"/>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lstStyle>
          <a:p>
            <a:fld id="{4B6B260C-8DDC-41D0-A15D-ADDDD2E28514}" type="datetimeFigureOut">
              <a:rPr lang="bg-BG" smtClean="0"/>
              <a:t>4.3.2019 г.</a:t>
            </a:fld>
            <a:endParaRPr lang="bg-BG"/>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lstStyle>
          <a:p>
            <a:fld id="{CC39B12D-DE41-486B-B168-C17E8B68D367}" type="slidenum">
              <a:rPr lang="bg-BG" smtClean="0"/>
              <a:t>‹#›</a:t>
            </a:fld>
            <a:endParaRPr lang="bg-BG"/>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54610"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1770"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990"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990"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990"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990"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Energy drink dangers</a:t>
            </a:r>
            <a:endParaRPr lang="bg-BG" dirty="0"/>
          </a:p>
        </p:txBody>
      </p:sp>
      <p:sp>
        <p:nvSpPr>
          <p:cNvPr id="3" name="Subtitle 2"/>
          <p:cNvSpPr>
            <a:spLocks noGrp="1"/>
          </p:cNvSpPr>
          <p:nvPr>
            <p:ph type="subTitle" idx="1"/>
          </p:nvPr>
        </p:nvSpPr>
        <p:spPr/>
        <p:txBody>
          <a:bodyPr/>
          <a:lstStyle/>
          <a:p>
            <a:r>
              <a:rPr lang="en-US" dirty="0" smtClean="0"/>
              <a:t>Made by: Iliyan Ichev</a:t>
            </a:r>
            <a:endParaRPr lang="bg-BG" dirty="0"/>
          </a:p>
        </p:txBody>
      </p:sp>
      <p:pic>
        <p:nvPicPr>
          <p:cNvPr id="19458" name="Picture 2" descr="Ð ÐµÐ·ÑÐ»ÑÐ°Ñ Ñ Ð¸Ð·Ð¾Ð±ÑÐ°Ð¶ÐµÐ½Ð¸Ðµ Ð·Ð° energy drinks"/>
          <p:cNvPicPr>
            <a:picLocks noChangeAspect="1" noChangeArrowheads="1"/>
          </p:cNvPicPr>
          <p:nvPr/>
        </p:nvPicPr>
        <p:blipFill>
          <a:blip r:embed="rId2"/>
          <a:srcRect/>
          <a:stretch>
            <a:fillRect/>
          </a:stretch>
        </p:blipFill>
        <p:spPr bwMode="auto">
          <a:xfrm>
            <a:off x="0" y="3357562"/>
            <a:ext cx="6858016" cy="350043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Risky behavior</a:t>
            </a:r>
            <a:endParaRPr lang="bg-BG" dirty="0"/>
          </a:p>
        </p:txBody>
      </p:sp>
      <p:sp>
        <p:nvSpPr>
          <p:cNvPr id="3" name="Content Placeholder 2"/>
          <p:cNvSpPr>
            <a:spLocks noGrp="1"/>
          </p:cNvSpPr>
          <p:nvPr>
            <p:ph idx="1"/>
          </p:nvPr>
        </p:nvSpPr>
        <p:spPr/>
        <p:txBody>
          <a:bodyPr/>
          <a:lstStyle/>
          <a:p>
            <a:pPr>
              <a:buNone/>
            </a:pPr>
            <a:r>
              <a:rPr lang="en-US" dirty="0" smtClean="0"/>
              <a:t>There was a study published in The Journal of American College Health which showed that teens are more likely to take dangerous risks when high on caffeine. This could result in injury or legal trouble.</a:t>
            </a:r>
          </a:p>
          <a:p>
            <a:endParaRPr lang="bg-BG" dirty="0"/>
          </a:p>
        </p:txBody>
      </p:sp>
      <p:pic>
        <p:nvPicPr>
          <p:cNvPr id="22530" name="Picture 2" descr="Ð ÐµÐ·ÑÐ»ÑÐ°Ñ Ñ Ð¸Ð·Ð¾Ð±ÑÐ°Ð¶ÐµÐ½Ð¸Ðµ Ð·Ð° Risky behavior"/>
          <p:cNvPicPr>
            <a:picLocks noChangeAspect="1" noChangeArrowheads="1"/>
          </p:cNvPicPr>
          <p:nvPr/>
        </p:nvPicPr>
        <p:blipFill>
          <a:blip r:embed="rId2"/>
          <a:srcRect/>
          <a:stretch>
            <a:fillRect/>
          </a:stretch>
        </p:blipFill>
        <p:spPr bwMode="auto">
          <a:xfrm>
            <a:off x="2571736" y="1571612"/>
            <a:ext cx="3929090" cy="4075727"/>
          </a:xfrm>
          <a:prstGeom prst="rect">
            <a:avLst/>
          </a:prstGeom>
          <a:noFill/>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plus(in)">
                                      <p:cBhvr>
                                        <p:cTn id="7" dur="20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nodeType="clickEffect">
                                  <p:stCondLst>
                                    <p:cond delay="0"/>
                                  </p:stCondLst>
                                  <p:childTnLst>
                                    <p:animEffect transition="out" filter="checkerboard(across)">
                                      <p:cBhvr>
                                        <p:cTn id="11" dur="500"/>
                                        <p:tgtEl>
                                          <p:spTgt spid="22530"/>
                                        </p:tgtEl>
                                      </p:cBhvr>
                                    </p:animEffect>
                                    <p:set>
                                      <p:cBhvr>
                                        <p:cTn id="12" dur="1" fill="hold">
                                          <p:stCondLst>
                                            <p:cond delay="499"/>
                                          </p:stCondLst>
                                        </p:cTn>
                                        <p:tgtEl>
                                          <p:spTgt spid="225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Jitters and Nervousness</a:t>
            </a:r>
            <a:endParaRPr lang="bg-BG" dirty="0"/>
          </a:p>
        </p:txBody>
      </p:sp>
      <p:sp>
        <p:nvSpPr>
          <p:cNvPr id="3" name="Content Placeholder 2"/>
          <p:cNvSpPr>
            <a:spLocks noGrp="1"/>
          </p:cNvSpPr>
          <p:nvPr>
            <p:ph idx="1"/>
          </p:nvPr>
        </p:nvSpPr>
        <p:spPr/>
        <p:txBody>
          <a:bodyPr/>
          <a:lstStyle/>
          <a:p>
            <a:pPr>
              <a:buNone/>
            </a:pPr>
            <a:r>
              <a:rPr lang="en-US" dirty="0" smtClean="0"/>
              <a:t>Too much caffeine from energy drinks causes some people to shake and be anxious. This can interfere with performing needed tasks or cause emotional issues.</a:t>
            </a:r>
            <a:endParaRPr lang="bg-BG" dirty="0"/>
          </a:p>
        </p:txBody>
      </p:sp>
      <p:sp>
        <p:nvSpPr>
          <p:cNvPr id="23554" name="AutoShape 2" descr="Ð ÐµÐ·ÑÐ»ÑÐ°Ñ Ñ Ð¸Ð·Ð¾Ð±ÑÐ°Ð¶ÐµÐ½Ð¸Ðµ Ð·Ð° Jitters and Nervousnes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bg-BG"/>
          </a:p>
        </p:txBody>
      </p:sp>
      <p:pic>
        <p:nvPicPr>
          <p:cNvPr id="23556" name="Picture 4" descr="Ð ÐµÐ·ÑÐ»ÑÐ°Ñ Ñ Ð¸Ð·Ð¾Ð±ÑÐ°Ð¶ÐµÐ½Ð¸Ðµ Ð·Ð° Jitters and Nervousness"/>
          <p:cNvPicPr>
            <a:picLocks noChangeAspect="1" noChangeArrowheads="1"/>
          </p:cNvPicPr>
          <p:nvPr/>
        </p:nvPicPr>
        <p:blipFill>
          <a:blip r:embed="rId2"/>
          <a:srcRect/>
          <a:stretch>
            <a:fillRect/>
          </a:stretch>
        </p:blipFill>
        <p:spPr bwMode="auto">
          <a:xfrm>
            <a:off x="2428860" y="1643050"/>
            <a:ext cx="4071966" cy="3810000"/>
          </a:xfrm>
          <a:prstGeom prst="rect">
            <a:avLst/>
          </a:prstGeom>
          <a:noFill/>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23556"/>
                                        </p:tgtEl>
                                        <p:attrNameLst>
                                          <p:attrName>style.visibility</p:attrName>
                                        </p:attrNameLst>
                                      </p:cBhvr>
                                      <p:to>
                                        <p:strVal val="visible"/>
                                      </p:to>
                                    </p:set>
                                    <p:anim calcmode="lin" valueType="num">
                                      <p:cBhvr>
                                        <p:cTn id="7" dur="15000" fill="hold"/>
                                        <p:tgtEl>
                                          <p:spTgt spid="23556"/>
                                        </p:tgtEl>
                                        <p:attrNameLst>
                                          <p:attrName>ppt_x</p:attrName>
                                        </p:attrNameLst>
                                      </p:cBhvr>
                                      <p:tavLst>
                                        <p:tav tm="0">
                                          <p:val>
                                            <p:strVal val="#ppt_x"/>
                                          </p:val>
                                        </p:tav>
                                        <p:tav tm="100000">
                                          <p:val>
                                            <p:strVal val="#ppt_x"/>
                                          </p:val>
                                        </p:tav>
                                      </p:tavLst>
                                    </p:anim>
                                    <p:anim calcmode="lin" valueType="num">
                                      <p:cBhvr>
                                        <p:cTn id="8" dur="15000" fill="hold"/>
                                        <p:tgtEl>
                                          <p:spTgt spid="23556"/>
                                        </p:tgtEl>
                                        <p:attrNameLst>
                                          <p:attrName>ppt_y</p:attrName>
                                        </p:attrNameLst>
                                      </p:cBhvr>
                                      <p:tavLst>
                                        <p:tav tm="0">
                                          <p:val>
                                            <p:strVal val="#ppt_y+1"/>
                                          </p:val>
                                        </p:tav>
                                        <p:tav tm="100000">
                                          <p:val>
                                            <p:strVal val="#ppt_y-1"/>
                                          </p:val>
                                        </p:tav>
                                      </p:tavLst>
                                    </p:anim>
                                  </p:childTnLst>
                                </p:cTn>
                              </p:par>
                            </p:childTnLst>
                          </p:cTn>
                        </p:par>
                      </p:childTnLst>
                    </p:cTn>
                  </p:par>
                  <p:par>
                    <p:cTn id="9" fill="hold">
                      <p:stCondLst>
                        <p:cond delay="indefinite"/>
                      </p:stCondLst>
                      <p:childTnLst>
                        <p:par>
                          <p:cTn id="10" fill="hold">
                            <p:stCondLst>
                              <p:cond delay="0"/>
                            </p:stCondLst>
                            <p:childTnLst>
                              <p:par>
                                <p:cTn id="11" presetID="4" presetClass="exit" presetSubtype="16" fill="hold" nodeType="clickEffect">
                                  <p:stCondLst>
                                    <p:cond delay="0"/>
                                  </p:stCondLst>
                                  <p:childTnLst>
                                    <p:animEffect transition="out" filter="box(in)">
                                      <p:cBhvr>
                                        <p:cTn id="12" dur="500"/>
                                        <p:tgtEl>
                                          <p:spTgt spid="23556"/>
                                        </p:tgtEl>
                                      </p:cBhvr>
                                    </p:animEffect>
                                    <p:set>
                                      <p:cBhvr>
                                        <p:cTn id="13" dur="1" fill="hold">
                                          <p:stCondLst>
                                            <p:cond delay="499"/>
                                          </p:stCondLst>
                                        </p:cTn>
                                        <p:tgtEl>
                                          <p:spTgt spid="235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Vomiting</a:t>
            </a:r>
            <a:endParaRPr lang="bg-BG" dirty="0"/>
          </a:p>
        </p:txBody>
      </p:sp>
      <p:sp>
        <p:nvSpPr>
          <p:cNvPr id="3" name="Content Placeholder 2"/>
          <p:cNvSpPr>
            <a:spLocks noGrp="1"/>
          </p:cNvSpPr>
          <p:nvPr>
            <p:ph idx="1"/>
          </p:nvPr>
        </p:nvSpPr>
        <p:spPr/>
        <p:txBody>
          <a:bodyPr/>
          <a:lstStyle/>
          <a:p>
            <a:pPr>
              <a:buNone/>
            </a:pPr>
            <a:r>
              <a:rPr lang="en-US" dirty="0" smtClean="0"/>
              <a:t>Too many energy drinks can lead to vomiting. This causes dehydration and acid erosion of teeth and esophagus if frequent.</a:t>
            </a:r>
          </a:p>
          <a:p>
            <a:endParaRPr lang="bg-BG" dirty="0"/>
          </a:p>
        </p:txBody>
      </p:sp>
      <p:pic>
        <p:nvPicPr>
          <p:cNvPr id="24578" name="Picture 2" descr="Ð ÐµÐ·ÑÐ»ÑÐ°Ñ Ñ Ð¸Ð·Ð¾Ð±ÑÐ°Ð¶ÐµÐ½Ð¸Ðµ Ð·Ð° Vomiting"/>
          <p:cNvPicPr>
            <a:picLocks noChangeAspect="1" noChangeArrowheads="1"/>
          </p:cNvPicPr>
          <p:nvPr/>
        </p:nvPicPr>
        <p:blipFill>
          <a:blip r:embed="rId2"/>
          <a:srcRect/>
          <a:stretch>
            <a:fillRect/>
          </a:stretch>
        </p:blipFill>
        <p:spPr bwMode="auto">
          <a:xfrm>
            <a:off x="1928794" y="1571612"/>
            <a:ext cx="5048285" cy="3786214"/>
          </a:xfrm>
          <a:prstGeom prst="rect">
            <a:avLst/>
          </a:prstGeom>
          <a:noFill/>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500" fill="hold"/>
                                        <p:tgtEl>
                                          <p:spTgt spid="24578"/>
                                        </p:tgtEl>
                                        <p:attrNameLst>
                                          <p:attrName>ppt_w</p:attrName>
                                        </p:attrNameLst>
                                      </p:cBhvr>
                                      <p:tavLst>
                                        <p:tav tm="0">
                                          <p:val>
                                            <p:fltVal val="0"/>
                                          </p:val>
                                        </p:tav>
                                        <p:tav tm="100000">
                                          <p:val>
                                            <p:strVal val="#ppt_w"/>
                                          </p:val>
                                        </p:tav>
                                      </p:tavLst>
                                    </p:anim>
                                    <p:anim calcmode="lin" valueType="num">
                                      <p:cBhvr>
                                        <p:cTn id="8" dur="500" fill="hold"/>
                                        <p:tgtEl>
                                          <p:spTgt spid="2457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6" presetClass="exit" presetSubtype="0" fill="hold" nodeType="clickEffect">
                                  <p:stCondLst>
                                    <p:cond delay="0"/>
                                  </p:stCondLst>
                                  <p:childTnLst>
                                    <p:animEffect transition="out" filter="wipe(down)">
                                      <p:cBhvr>
                                        <p:cTn id="12" dur="180" accel="50000">
                                          <p:stCondLst>
                                            <p:cond delay="1820"/>
                                          </p:stCondLst>
                                        </p:cTn>
                                        <p:tgtEl>
                                          <p:spTgt spid="24578"/>
                                        </p:tgtEl>
                                      </p:cBhvr>
                                    </p:animEffect>
                                    <p:anim calcmode="lin" valueType="num">
                                      <p:cBhvr>
                                        <p:cTn id="13" dur="1822" tmFilter="0,0; 0.14,0.31; 0.43,0.73; 0.71,0.91; 1.0,1.0">
                                          <p:stCondLst>
                                            <p:cond delay="0"/>
                                          </p:stCondLst>
                                        </p:cTn>
                                        <p:tgtEl>
                                          <p:spTgt spid="24578"/>
                                        </p:tgtEl>
                                        <p:attrNameLst>
                                          <p:attrName>ppt_x</p:attrName>
                                        </p:attrNameLst>
                                      </p:cBhvr>
                                      <p:tavLst>
                                        <p:tav tm="0">
                                          <p:val>
                                            <p:strVal val="ppt_x"/>
                                          </p:val>
                                        </p:tav>
                                        <p:tav tm="100000">
                                          <p:val>
                                            <p:strVal val="#ppt_x+0.25"/>
                                          </p:val>
                                        </p:tav>
                                      </p:tavLst>
                                    </p:anim>
                                    <p:anim calcmode="lin" valueType="num">
                                      <p:cBhvr>
                                        <p:cTn id="14" dur="178">
                                          <p:stCondLst>
                                            <p:cond delay="1822"/>
                                          </p:stCondLst>
                                        </p:cTn>
                                        <p:tgtEl>
                                          <p:spTgt spid="24578"/>
                                        </p:tgtEl>
                                        <p:attrNameLst>
                                          <p:attrName>ppt_x</p:attrName>
                                        </p:attrNameLst>
                                      </p:cBhvr>
                                      <p:tavLst>
                                        <p:tav tm="0">
                                          <p:val>
                                            <p:strVal val="ppt_x"/>
                                          </p:val>
                                        </p:tav>
                                        <p:tav tm="100000">
                                          <p:val>
                                            <p:strVal val="ppt_x"/>
                                          </p:val>
                                        </p:tav>
                                      </p:tavLst>
                                    </p:anim>
                                    <p:anim calcmode="lin" valueType="num">
                                      <p:cBhvr>
                                        <p:cTn id="15" dur="664" tmFilter="0.0,0.0;0.25,0.07;0.50,0.2;0.75,0.467;1.0,1.0">
                                          <p:stCondLst>
                                            <p:cond delay="0"/>
                                          </p:stCondLst>
                                        </p:cTn>
                                        <p:tgtEl>
                                          <p:spTgt spid="24578"/>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6" dur="664" tmFilter="0, 0; 0.125,0.2665; 0.25,0.4; 0.375,0.465; 0.5,0.5;  0.625,0.535; 0.75,0.6; 0.875,0.7335; 1,1">
                                          <p:stCondLst>
                                            <p:cond delay="664"/>
                                          </p:stCondLst>
                                        </p:cTn>
                                        <p:tgtEl>
                                          <p:spTgt spid="24578"/>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7" dur="332" tmFilter="0, 0; 0.125,0.2665; 0.25,0.4; 0.375,0.465; 0.5,0.5;  0.625,0.535; 0.75,0.6; 0.875,0.7335; 1,1">
                                          <p:stCondLst>
                                            <p:cond delay="1324"/>
                                          </p:stCondLst>
                                        </p:cTn>
                                        <p:tgtEl>
                                          <p:spTgt spid="24578"/>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8" dur="164" tmFilter="0, 0; 0.125,0.2665; 0.25,0.4; 0.375,0.465; 0.5,0.5;  0.625,0.535; 0.75,0.6; 0.875,0.7335; 1,1">
                                          <p:stCondLst>
                                            <p:cond delay="1656"/>
                                          </p:stCondLst>
                                        </p:cTn>
                                        <p:tgtEl>
                                          <p:spTgt spid="24578"/>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9" dur="180" accel="50000">
                                          <p:stCondLst>
                                            <p:cond delay="1820"/>
                                          </p:stCondLst>
                                        </p:cTn>
                                        <p:tgtEl>
                                          <p:spTgt spid="24578"/>
                                        </p:tgtEl>
                                        <p:attrNameLst>
                                          <p:attrName>ppt_y</p:attrName>
                                        </p:attrNameLst>
                                      </p:cBhvr>
                                      <p:tavLst>
                                        <p:tav tm="0">
                                          <p:val>
                                            <p:strVal val="ppt_y"/>
                                          </p:val>
                                        </p:tav>
                                        <p:tav tm="100000">
                                          <p:val>
                                            <p:strVal val="ppt_y+ppt_h"/>
                                          </p:val>
                                        </p:tav>
                                      </p:tavLst>
                                    </p:anim>
                                    <p:animScale>
                                      <p:cBhvr>
                                        <p:cTn id="20" dur="26">
                                          <p:stCondLst>
                                            <p:cond delay="620"/>
                                          </p:stCondLst>
                                        </p:cTn>
                                        <p:tgtEl>
                                          <p:spTgt spid="24578"/>
                                        </p:tgtEl>
                                      </p:cBhvr>
                                      <p:to x="100000" y="60000"/>
                                    </p:animScale>
                                    <p:animScale>
                                      <p:cBhvr>
                                        <p:cTn id="21" dur="166" decel="50000">
                                          <p:stCondLst>
                                            <p:cond delay="646"/>
                                          </p:stCondLst>
                                        </p:cTn>
                                        <p:tgtEl>
                                          <p:spTgt spid="24578"/>
                                        </p:tgtEl>
                                      </p:cBhvr>
                                      <p:to x="100000" y="100000"/>
                                    </p:animScale>
                                    <p:animScale>
                                      <p:cBhvr>
                                        <p:cTn id="22" dur="26">
                                          <p:stCondLst>
                                            <p:cond delay="1312"/>
                                          </p:stCondLst>
                                        </p:cTn>
                                        <p:tgtEl>
                                          <p:spTgt spid="24578"/>
                                        </p:tgtEl>
                                      </p:cBhvr>
                                      <p:to x="100000" y="80000"/>
                                    </p:animScale>
                                    <p:animScale>
                                      <p:cBhvr>
                                        <p:cTn id="23" dur="166" decel="50000">
                                          <p:stCondLst>
                                            <p:cond delay="1338"/>
                                          </p:stCondLst>
                                        </p:cTn>
                                        <p:tgtEl>
                                          <p:spTgt spid="24578"/>
                                        </p:tgtEl>
                                      </p:cBhvr>
                                      <p:to x="100000" y="100000"/>
                                    </p:animScale>
                                    <p:animScale>
                                      <p:cBhvr>
                                        <p:cTn id="24" dur="26">
                                          <p:stCondLst>
                                            <p:cond delay="1642"/>
                                          </p:stCondLst>
                                        </p:cTn>
                                        <p:tgtEl>
                                          <p:spTgt spid="24578"/>
                                        </p:tgtEl>
                                      </p:cBhvr>
                                      <p:to x="100000" y="90000"/>
                                    </p:animScale>
                                    <p:animScale>
                                      <p:cBhvr>
                                        <p:cTn id="25" dur="166" decel="50000">
                                          <p:stCondLst>
                                            <p:cond delay="1668"/>
                                          </p:stCondLst>
                                        </p:cTn>
                                        <p:tgtEl>
                                          <p:spTgt spid="24578"/>
                                        </p:tgtEl>
                                      </p:cBhvr>
                                      <p:to x="100000" y="100000"/>
                                    </p:animScale>
                                    <p:animScale>
                                      <p:cBhvr>
                                        <p:cTn id="26" dur="26">
                                          <p:stCondLst>
                                            <p:cond delay="1808"/>
                                          </p:stCondLst>
                                        </p:cTn>
                                        <p:tgtEl>
                                          <p:spTgt spid="24578"/>
                                        </p:tgtEl>
                                      </p:cBhvr>
                                      <p:to x="100000" y="95000"/>
                                    </p:animScale>
                                    <p:animScale>
                                      <p:cBhvr>
                                        <p:cTn id="27" dur="166" decel="50000">
                                          <p:stCondLst>
                                            <p:cond delay="1834"/>
                                          </p:stCondLst>
                                        </p:cTn>
                                        <p:tgtEl>
                                          <p:spTgt spid="24578"/>
                                        </p:tgtEl>
                                      </p:cBhvr>
                                      <p:to x="100000" y="100000"/>
                                    </p:animScale>
                                    <p:set>
                                      <p:cBhvr>
                                        <p:cTn id="28" dur="1" fill="hold">
                                          <p:stCondLst>
                                            <p:cond delay="1999"/>
                                          </p:stCondLst>
                                        </p:cTn>
                                        <p:tgtEl>
                                          <p:spTgt spid="2457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Allergic Reactions</a:t>
            </a:r>
            <a:endParaRPr lang="bg-BG" dirty="0"/>
          </a:p>
        </p:txBody>
      </p:sp>
      <p:sp>
        <p:nvSpPr>
          <p:cNvPr id="3" name="Content Placeholder 2"/>
          <p:cNvSpPr>
            <a:spLocks noGrp="1"/>
          </p:cNvSpPr>
          <p:nvPr>
            <p:ph idx="1"/>
          </p:nvPr>
        </p:nvSpPr>
        <p:spPr/>
        <p:txBody>
          <a:bodyPr/>
          <a:lstStyle/>
          <a:p>
            <a:pPr>
              <a:buNone/>
            </a:pPr>
            <a:r>
              <a:rPr lang="en-US" dirty="0" smtClean="0"/>
              <a:t>Because of the many ingredients in energy drinks reactions could occur, from minor itching to airway constriction.</a:t>
            </a:r>
          </a:p>
          <a:p>
            <a:endParaRPr lang="bg-BG" dirty="0"/>
          </a:p>
        </p:txBody>
      </p:sp>
      <p:pic>
        <p:nvPicPr>
          <p:cNvPr id="25602" name="Picture 2" descr="Ð¡Ð²ÑÑÐ·Ð°Ð½Ð¾ Ð¸Ð·Ð¾Ð±ÑÐ°Ð¶ÐµÐ½Ð¸Ðµ"/>
          <p:cNvPicPr>
            <a:picLocks noChangeAspect="1" noChangeArrowheads="1"/>
          </p:cNvPicPr>
          <p:nvPr/>
        </p:nvPicPr>
        <p:blipFill>
          <a:blip r:embed="rId2"/>
          <a:srcRect/>
          <a:stretch>
            <a:fillRect/>
          </a:stretch>
        </p:blipFill>
        <p:spPr bwMode="auto">
          <a:xfrm>
            <a:off x="1785918" y="1428736"/>
            <a:ext cx="5429288" cy="3857625"/>
          </a:xfrm>
          <a:prstGeom prst="rect">
            <a:avLst/>
          </a:prstGeom>
          <a:noFill/>
        </p:spPr>
      </p:pic>
    </p:spTree>
  </p:cSld>
  <p:clrMapOvr>
    <a:masterClrMapping/>
  </p:clrMapOvr>
  <p:transition>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wheel(4)">
                                      <p:cBhvr>
                                        <p:cTn id="7" dur="20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xit" presetSubtype="4" fill="hold" nodeType="clickEffect">
                                  <p:stCondLst>
                                    <p:cond delay="0"/>
                                  </p:stCondLst>
                                  <p:childTnLst>
                                    <p:animEffect transition="out" filter="wheel(4)">
                                      <p:cBhvr>
                                        <p:cTn id="11" dur="2000"/>
                                        <p:tgtEl>
                                          <p:spTgt spid="25602"/>
                                        </p:tgtEl>
                                      </p:cBhvr>
                                    </p:animEffect>
                                    <p:set>
                                      <p:cBhvr>
                                        <p:cTn id="12" dur="1" fill="hold">
                                          <p:stCondLst>
                                            <p:cond delay="1999"/>
                                          </p:stCondLst>
                                        </p:cTn>
                                        <p:tgtEl>
                                          <p:spTgt spid="2560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High Blood Pressure</a:t>
            </a:r>
            <a:endParaRPr lang="bg-BG" dirty="0"/>
          </a:p>
        </p:txBody>
      </p:sp>
      <p:sp>
        <p:nvSpPr>
          <p:cNvPr id="3" name="Content Placeholder 2"/>
          <p:cNvSpPr>
            <a:spLocks noGrp="1"/>
          </p:cNvSpPr>
          <p:nvPr>
            <p:ph idx="1"/>
          </p:nvPr>
        </p:nvSpPr>
        <p:spPr/>
        <p:txBody>
          <a:bodyPr>
            <a:normAutofit/>
          </a:bodyPr>
          <a:lstStyle/>
          <a:p>
            <a:pPr>
              <a:buNone/>
            </a:pPr>
            <a:r>
              <a:rPr lang="en-US" dirty="0" smtClean="0"/>
              <a:t>Caffeinated products like energy drinks can elevate a person’s blood pressure. For those with normal blood pressure, this isn’t concerning, but those with already elevated blood pressure could be placing themselves at risk of stroke and other health problems related to hypertension if they consume too many energy drinks in a short period of time.</a:t>
            </a:r>
            <a:endParaRPr lang="bg-BG" dirty="0"/>
          </a:p>
        </p:txBody>
      </p:sp>
      <p:pic>
        <p:nvPicPr>
          <p:cNvPr id="26626" name="Picture 2" descr="Ð ÐµÐ·ÑÐ»ÑÐ°Ñ Ñ Ð¸Ð·Ð¾Ð±ÑÐ°Ð¶ÐµÐ½Ð¸Ðµ Ð·Ð° High Blood Pressure"/>
          <p:cNvPicPr>
            <a:picLocks noChangeAspect="1" noChangeArrowheads="1"/>
          </p:cNvPicPr>
          <p:nvPr/>
        </p:nvPicPr>
        <p:blipFill>
          <a:blip r:embed="rId2"/>
          <a:srcRect/>
          <a:stretch>
            <a:fillRect/>
          </a:stretch>
        </p:blipFill>
        <p:spPr bwMode="auto">
          <a:xfrm>
            <a:off x="1928794" y="1500174"/>
            <a:ext cx="5190050" cy="4499866"/>
          </a:xfrm>
          <a:prstGeom prst="rect">
            <a:avLst/>
          </a:prstGeom>
          <a:noFill/>
        </p:spPr>
      </p:pic>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slide(fromBottom)">
                                      <p:cBhvr>
                                        <p:cTn id="7" dur="5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nodeType="clickEffect">
                                  <p:stCondLst>
                                    <p:cond delay="0"/>
                                  </p:stCondLst>
                                  <p:childTnLst>
                                    <p:animEffect transition="out" filter="blinds(horizontal)">
                                      <p:cBhvr>
                                        <p:cTn id="11" dur="500"/>
                                        <p:tgtEl>
                                          <p:spTgt spid="26626"/>
                                        </p:tgtEl>
                                      </p:cBhvr>
                                    </p:animEffect>
                                    <p:set>
                                      <p:cBhvr>
                                        <p:cTn id="12" dur="1" fill="hold">
                                          <p:stCondLst>
                                            <p:cond delay="499"/>
                                          </p:stCondLst>
                                        </p:cTn>
                                        <p:tgtEl>
                                          <p:spTgt spid="266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Niacin Overdose</a:t>
            </a:r>
            <a:endParaRPr lang="bg-BG" dirty="0"/>
          </a:p>
        </p:txBody>
      </p:sp>
      <p:sp>
        <p:nvSpPr>
          <p:cNvPr id="3" name="Content Placeholder 2"/>
          <p:cNvSpPr>
            <a:spLocks noGrp="1"/>
          </p:cNvSpPr>
          <p:nvPr>
            <p:ph idx="1"/>
          </p:nvPr>
        </p:nvSpPr>
        <p:spPr/>
        <p:txBody>
          <a:bodyPr/>
          <a:lstStyle/>
          <a:p>
            <a:pPr>
              <a:buNone/>
            </a:pPr>
            <a:r>
              <a:rPr lang="en-US" dirty="0" smtClean="0"/>
              <a:t>Niacin (Vitamin B3) is placed in most energy drinks at levels that cause no harm and can even be therapeutic. However, if a person is taking additional supplements containing Niacin, overdosing on the vitamin is possible when consuming energy drinks in addition to those supplements.</a:t>
            </a:r>
            <a:endParaRPr lang="bg-BG" dirty="0"/>
          </a:p>
        </p:txBody>
      </p:sp>
      <p:pic>
        <p:nvPicPr>
          <p:cNvPr id="27650" name="Picture 2" descr="Ð ÐµÐ·ÑÐ»ÑÐ°Ñ Ñ Ð¸Ð·Ð¾Ð±ÑÐ°Ð¶ÐµÐ½Ð¸Ðµ Ð·Ð° Niacin Overdose"/>
          <p:cNvPicPr>
            <a:picLocks noChangeAspect="1" noChangeArrowheads="1"/>
          </p:cNvPicPr>
          <p:nvPr/>
        </p:nvPicPr>
        <p:blipFill>
          <a:blip r:embed="rId2"/>
          <a:srcRect/>
          <a:stretch>
            <a:fillRect/>
          </a:stretch>
        </p:blipFill>
        <p:spPr bwMode="auto">
          <a:xfrm>
            <a:off x="2000232" y="1785926"/>
            <a:ext cx="5088227" cy="3429024"/>
          </a:xfrm>
          <a:prstGeom prst="rect">
            <a:avLst/>
          </a:prstGeom>
          <a:noFill/>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fade">
                                      <p:cBhvr>
                                        <p:cTn id="7" dur="770" decel="100000"/>
                                        <p:tgtEl>
                                          <p:spTgt spid="27650"/>
                                        </p:tgtEl>
                                      </p:cBhvr>
                                    </p:animEffect>
                                    <p:animScale>
                                      <p:cBhvr>
                                        <p:cTn id="8" dur="770" decel="100000"/>
                                        <p:tgtEl>
                                          <p:spTgt spid="27650"/>
                                        </p:tgtEl>
                                      </p:cBhvr>
                                      <p:from x="10000" y="10000"/>
                                      <p:to x="200000" y="450000"/>
                                    </p:animScale>
                                    <p:animScale>
                                      <p:cBhvr>
                                        <p:cTn id="9" dur="1230" accel="100000" fill="hold">
                                          <p:stCondLst>
                                            <p:cond delay="770"/>
                                          </p:stCondLst>
                                        </p:cTn>
                                        <p:tgtEl>
                                          <p:spTgt spid="27650"/>
                                        </p:tgtEl>
                                      </p:cBhvr>
                                      <p:from x="200000" y="450000"/>
                                      <p:to x="100000" y="100000"/>
                                    </p:animScale>
                                    <p:set>
                                      <p:cBhvr>
                                        <p:cTn id="10" dur="770" fill="hold"/>
                                        <p:tgtEl>
                                          <p:spTgt spid="27650"/>
                                        </p:tgtEl>
                                        <p:attrNameLst>
                                          <p:attrName>ppt_x</p:attrName>
                                        </p:attrNameLst>
                                      </p:cBhvr>
                                      <p:to>
                                        <p:strVal val="(0.5)"/>
                                      </p:to>
                                    </p:set>
                                    <p:anim from="(0.5)" to="(#ppt_x)" calcmode="lin" valueType="num">
                                      <p:cBhvr>
                                        <p:cTn id="11" dur="1230" accel="100000" fill="hold">
                                          <p:stCondLst>
                                            <p:cond delay="770"/>
                                          </p:stCondLst>
                                        </p:cTn>
                                        <p:tgtEl>
                                          <p:spTgt spid="27650"/>
                                        </p:tgtEl>
                                        <p:attrNameLst>
                                          <p:attrName>ppt_x</p:attrName>
                                        </p:attrNameLst>
                                      </p:cBhvr>
                                    </p:anim>
                                    <p:set>
                                      <p:cBhvr>
                                        <p:cTn id="12" dur="770" fill="hold"/>
                                        <p:tgtEl>
                                          <p:spTgt spid="27650"/>
                                        </p:tgtEl>
                                        <p:attrNameLst>
                                          <p:attrName>ppt_y</p:attrName>
                                        </p:attrNameLst>
                                      </p:cBhvr>
                                      <p:to>
                                        <p:strVal val="(#ppt_y+0.4)"/>
                                      </p:to>
                                    </p:set>
                                    <p:anim from="(#ppt_y+0.4)" to="(#ppt_y)" calcmode="lin" valueType="num">
                                      <p:cBhvr>
                                        <p:cTn id="13" dur="1230" accel="100000" fill="hold">
                                          <p:stCondLst>
                                            <p:cond delay="770"/>
                                          </p:stCondLst>
                                        </p:cTn>
                                        <p:tgtEl>
                                          <p:spTgt spid="27650"/>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7" presetClass="exit" presetSubtype="0" fill="hold" nodeType="clickEffect">
                                  <p:stCondLst>
                                    <p:cond delay="0"/>
                                  </p:stCondLst>
                                  <p:childTnLst>
                                    <p:animEffect transition="out" filter="fade">
                                      <p:cBhvr>
                                        <p:cTn id="17" dur="1000"/>
                                        <p:tgtEl>
                                          <p:spTgt spid="27650"/>
                                        </p:tgtEl>
                                      </p:cBhvr>
                                    </p:animEffect>
                                    <p:anim calcmode="lin" valueType="num">
                                      <p:cBhvr>
                                        <p:cTn id="18" dur="1000"/>
                                        <p:tgtEl>
                                          <p:spTgt spid="27650"/>
                                        </p:tgtEl>
                                        <p:attrNameLst>
                                          <p:attrName>ppt_x</p:attrName>
                                        </p:attrNameLst>
                                      </p:cBhvr>
                                      <p:tavLst>
                                        <p:tav tm="0">
                                          <p:val>
                                            <p:strVal val="ppt_x"/>
                                          </p:val>
                                        </p:tav>
                                        <p:tav tm="100000">
                                          <p:val>
                                            <p:strVal val="ppt_x"/>
                                          </p:val>
                                        </p:tav>
                                      </p:tavLst>
                                    </p:anim>
                                    <p:anim calcmode="lin" valueType="num">
                                      <p:cBhvr>
                                        <p:cTn id="19" dur="100" decel="100000"/>
                                        <p:tgtEl>
                                          <p:spTgt spid="27650"/>
                                        </p:tgtEl>
                                        <p:attrNameLst>
                                          <p:attrName>ppt_y</p:attrName>
                                        </p:attrNameLst>
                                      </p:cBhvr>
                                      <p:tavLst>
                                        <p:tav tm="0">
                                          <p:val>
                                            <p:strVal val="ppt_y"/>
                                          </p:val>
                                        </p:tav>
                                        <p:tav tm="100000">
                                          <p:val>
                                            <p:strVal val="ppt_y-.03"/>
                                          </p:val>
                                        </p:tav>
                                      </p:tavLst>
                                    </p:anim>
                                    <p:anim calcmode="lin" valueType="num">
                                      <p:cBhvr>
                                        <p:cTn id="20" dur="900" accel="100000">
                                          <p:stCondLst>
                                            <p:cond delay="100"/>
                                          </p:stCondLst>
                                        </p:cTn>
                                        <p:tgtEl>
                                          <p:spTgt spid="27650"/>
                                        </p:tgtEl>
                                        <p:attrNameLst>
                                          <p:attrName>ppt_y</p:attrName>
                                        </p:attrNameLst>
                                      </p:cBhvr>
                                      <p:tavLst>
                                        <p:tav tm="0">
                                          <p:val>
                                            <p:strVal val="ppt_y"/>
                                          </p:val>
                                        </p:tav>
                                        <p:tav tm="100000">
                                          <p:val>
                                            <p:strVal val="ppt_y+1"/>
                                          </p:val>
                                        </p:tav>
                                      </p:tavLst>
                                    </p:anim>
                                    <p:set>
                                      <p:cBhvr>
                                        <p:cTn id="21" dur="1" fill="hold">
                                          <p:stCondLst>
                                            <p:cond delay="999"/>
                                          </p:stCondLst>
                                        </p:cTn>
                                        <p:tgtEl>
                                          <p:spTgt spid="276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Stress Hormone Release</a:t>
            </a:r>
            <a:endParaRPr lang="bg-BG" dirty="0"/>
          </a:p>
        </p:txBody>
      </p:sp>
      <p:sp>
        <p:nvSpPr>
          <p:cNvPr id="3" name="Content Placeholder 2"/>
          <p:cNvSpPr>
            <a:spLocks noGrp="1"/>
          </p:cNvSpPr>
          <p:nvPr>
            <p:ph idx="1"/>
          </p:nvPr>
        </p:nvSpPr>
        <p:spPr/>
        <p:txBody>
          <a:bodyPr/>
          <a:lstStyle/>
          <a:p>
            <a:pPr>
              <a:buNone/>
            </a:pPr>
            <a:r>
              <a:rPr lang="en-US" dirty="0" smtClean="0"/>
              <a:t>A study conducted by The Mayo Clinic found that a 240 mg version of Rockstar Energy Drink caused an increase in stress hormone release. The average norepinephrine level of the participants increased by 74% while the placebo only caused a 31% increase.</a:t>
            </a:r>
            <a:endParaRPr lang="bg-BG" dirty="0"/>
          </a:p>
        </p:txBody>
      </p:sp>
      <p:pic>
        <p:nvPicPr>
          <p:cNvPr id="28674" name="Picture 2" descr="Ð ÐµÐ·ÑÐ»ÑÐ°Ñ Ñ Ð¸Ð·Ð¾Ð±ÑÐ°Ð¶ÐµÐ½Ð¸Ðµ Ð·Ð° Stress Hormone Release"/>
          <p:cNvPicPr>
            <a:picLocks noChangeAspect="1" noChangeArrowheads="1"/>
          </p:cNvPicPr>
          <p:nvPr/>
        </p:nvPicPr>
        <p:blipFill>
          <a:blip r:embed="rId2"/>
          <a:srcRect/>
          <a:stretch>
            <a:fillRect/>
          </a:stretch>
        </p:blipFill>
        <p:spPr bwMode="auto">
          <a:xfrm>
            <a:off x="2000232" y="1428736"/>
            <a:ext cx="5072098" cy="4671552"/>
          </a:xfrm>
          <a:prstGeom prst="rect">
            <a:avLst/>
          </a:prstGeom>
          <a:noFill/>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plus(in)">
                                      <p:cBhvr>
                                        <p:cTn id="7" dur="2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xit" presetSubtype="0" fill="hold" nodeType="clickEffect">
                                  <p:stCondLst>
                                    <p:cond delay="0"/>
                                  </p:stCondLst>
                                  <p:childTnLst>
                                    <p:anim calcmode="lin" valueType="num">
                                      <p:cBhvr>
                                        <p:cTn id="11" dur="1000"/>
                                        <p:tgtEl>
                                          <p:spTgt spid="28674"/>
                                        </p:tgtEl>
                                        <p:attrNameLst>
                                          <p:attrName>ppt_x</p:attrName>
                                        </p:attrNameLst>
                                      </p:cBhvr>
                                      <p:tavLst>
                                        <p:tav tm="0">
                                          <p:val>
                                            <p:strVal val="ppt_x"/>
                                          </p:val>
                                        </p:tav>
                                        <p:tav tm="100000">
                                          <p:val>
                                            <p:strVal val="ppt_x-.2"/>
                                          </p:val>
                                        </p:tav>
                                      </p:tavLst>
                                    </p:anim>
                                    <p:anim calcmode="lin" valueType="num">
                                      <p:cBhvr>
                                        <p:cTn id="12" dur="1000"/>
                                        <p:tgtEl>
                                          <p:spTgt spid="28674"/>
                                        </p:tgtEl>
                                        <p:attrNameLst>
                                          <p:attrName>ppt_y</p:attrName>
                                        </p:attrNameLst>
                                      </p:cBhvr>
                                      <p:tavLst>
                                        <p:tav tm="0">
                                          <p:val>
                                            <p:strVal val="ppt_y"/>
                                          </p:val>
                                        </p:tav>
                                        <p:tav tm="100000">
                                          <p:val>
                                            <p:strVal val="ppt_y"/>
                                          </p:val>
                                        </p:tav>
                                      </p:tavLst>
                                    </p:anim>
                                    <p:animEffect transition="out" filter="fade">
                                      <p:cBhvr>
                                        <p:cTn id="13" dur="1000"/>
                                        <p:tgtEl>
                                          <p:spTgt spid="28674"/>
                                        </p:tgtEl>
                                      </p:cBhvr>
                                    </p:animEffect>
                                    <p:set>
                                      <p:cBhvr>
                                        <p:cTn id="14" dur="1" fill="hold">
                                          <p:stCondLst>
                                            <p:cond delay="999"/>
                                          </p:stCondLst>
                                        </p:cTn>
                                        <p:tgtEl>
                                          <p:spTgt spid="2867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bg-BG"/>
          </a:p>
        </p:txBody>
      </p:sp>
      <p:sp>
        <p:nvSpPr>
          <p:cNvPr id="3" name="Content Placeholder 2"/>
          <p:cNvSpPr>
            <a:spLocks noGrp="1"/>
          </p:cNvSpPr>
          <p:nvPr>
            <p:ph idx="1"/>
          </p:nvPr>
        </p:nvSpPr>
        <p:spPr/>
        <p:txBody>
          <a:bodyPr/>
          <a:lstStyle/>
          <a:p>
            <a:endParaRPr lang="bg-BG"/>
          </a:p>
        </p:txBody>
      </p:sp>
      <p:pic>
        <p:nvPicPr>
          <p:cNvPr id="29698" name="Picture 2" descr="Ð ÐµÐ·ÑÐ»ÑÐ°Ñ Ñ Ð¸Ð·Ð¾Ð±ÑÐ°Ð¶ÐµÐ½Ð¸Ðµ Ð·Ð° the end gif"/>
          <p:cNvPicPr>
            <a:picLocks noChangeAspect="1" noChangeArrowheads="1" noCrop="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357166"/>
            <a:ext cx="8229600" cy="4526280"/>
          </a:xfrm>
        </p:spPr>
        <p:txBody>
          <a:bodyPr>
            <a:normAutofit fontScale="85000" lnSpcReduction="20000"/>
          </a:bodyPr>
          <a:lstStyle/>
          <a:p>
            <a:pPr>
              <a:buNone/>
            </a:pPr>
            <a:r>
              <a:rPr lang="en-US" dirty="0" smtClean="0"/>
              <a:t>The dangers of energy drinks are getting a lot of press because of the sheer volume of energy stimulating products in the marketplace and the ease of access to these by minors.</a:t>
            </a:r>
          </a:p>
          <a:p>
            <a:pPr>
              <a:buNone/>
            </a:pPr>
            <a:r>
              <a:rPr lang="en-US" dirty="0" smtClean="0"/>
              <a:t>While most energy drinks don’t have as much caffeine as a Starbucks’ coffee, they are heavily sweetened and easy to drink, which appeals more to the younger demographic.</a:t>
            </a:r>
          </a:p>
          <a:p>
            <a:pPr>
              <a:buNone/>
            </a:pPr>
            <a:r>
              <a:rPr lang="en-US" dirty="0" smtClean="0"/>
              <a:t>Therefore, we are seeing increased incidents of those 18 and younger having dangerous side effects from consuming too many energy drinks at one time.</a:t>
            </a:r>
          </a:p>
          <a:p>
            <a:endParaRPr lang="bg-BG" dirty="0"/>
          </a:p>
        </p:txBody>
      </p:sp>
      <p:pic>
        <p:nvPicPr>
          <p:cNvPr id="13314" name="Picture 2" descr="Ð ÐµÐ·ÑÐ»ÑÐ°Ñ Ñ Ð¸Ð·Ð¾Ð±ÑÐ°Ð¶ÐµÐ½Ð¸Ðµ Ð·Ð° energy drinks"/>
          <p:cNvPicPr>
            <a:picLocks noChangeAspect="1" noChangeArrowheads="1"/>
          </p:cNvPicPr>
          <p:nvPr/>
        </p:nvPicPr>
        <p:blipFill>
          <a:blip r:embed="rId2"/>
          <a:srcRect/>
          <a:stretch>
            <a:fillRect/>
          </a:stretch>
        </p:blipFill>
        <p:spPr bwMode="auto">
          <a:xfrm>
            <a:off x="2143108" y="1785926"/>
            <a:ext cx="4500594" cy="361778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diamond(in)">
                                      <p:cBhvr>
                                        <p:cTn id="7" dur="2000"/>
                                        <p:tgtEl>
                                          <p:spTgt spid="1331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32" fill="hold" nodeType="clickEffect">
                                  <p:stCondLst>
                                    <p:cond delay="0"/>
                                  </p:stCondLst>
                                  <p:childTnLst>
                                    <p:animEffect transition="out" filter="box(out)">
                                      <p:cBhvr>
                                        <p:cTn id="11" dur="2000"/>
                                        <p:tgtEl>
                                          <p:spTgt spid="13314"/>
                                        </p:tgtEl>
                                      </p:cBhvr>
                                    </p:animEffect>
                                    <p:set>
                                      <p:cBhvr>
                                        <p:cTn id="12" dur="1" fill="hold">
                                          <p:stCondLst>
                                            <p:cond delay="1999"/>
                                          </p:stCondLst>
                                        </p:cTn>
                                        <p:tgtEl>
                                          <p:spTgt spid="133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Cardiac Arrest</a:t>
            </a:r>
            <a:endParaRPr lang="bg-BG" dirty="0"/>
          </a:p>
        </p:txBody>
      </p:sp>
      <p:sp>
        <p:nvSpPr>
          <p:cNvPr id="3" name="Content Placeholder 2"/>
          <p:cNvSpPr>
            <a:spLocks noGrp="1"/>
          </p:cNvSpPr>
          <p:nvPr>
            <p:ph idx="1"/>
          </p:nvPr>
        </p:nvSpPr>
        <p:spPr/>
        <p:txBody>
          <a:bodyPr>
            <a:normAutofit/>
          </a:bodyPr>
          <a:lstStyle/>
          <a:p>
            <a:pPr>
              <a:buNone/>
            </a:pPr>
            <a:r>
              <a:rPr lang="en-US" dirty="0" smtClean="0"/>
              <a:t>While our Caffeine Calculator can show people how many energy drinks at one time would be lethal, this formula doesn’t apply to everyone. Those with underlying heart conditions have gone into cardiac arrest after just a few energy drinks. Before drinking energy drinks or caffeine, be sure to know your heart’s health</a:t>
            </a:r>
            <a:r>
              <a:rPr lang="en-US" sz="2800" dirty="0" smtClean="0"/>
              <a:t>.</a:t>
            </a:r>
            <a:endParaRPr lang="bg-BG" sz="2800" dirty="0"/>
          </a:p>
        </p:txBody>
      </p:sp>
      <p:sp>
        <p:nvSpPr>
          <p:cNvPr id="18434" name="AutoShape 2" descr="Ð ÐµÐ·ÑÐ»ÑÐ°Ñ Ñ Ð¸Ð·Ð¾Ð±ÑÐ°Ð¶ÐµÐ½Ð¸Ðµ Ð·Ð° Cardiac Arres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bg-BG"/>
          </a:p>
        </p:txBody>
      </p:sp>
      <p:pic>
        <p:nvPicPr>
          <p:cNvPr id="18436" name="Picture 4" descr="Ð ÐµÐ·ÑÐ»ÑÐ°Ñ Ñ Ð¸Ð·Ð¾Ð±ÑÐ°Ð¶ÐµÐ½Ð¸Ðµ Ð·Ð° Cardiac Arrest"/>
          <p:cNvPicPr>
            <a:picLocks noChangeAspect="1" noChangeArrowheads="1"/>
          </p:cNvPicPr>
          <p:nvPr/>
        </p:nvPicPr>
        <p:blipFill>
          <a:blip r:embed="rId2"/>
          <a:srcRect/>
          <a:stretch>
            <a:fillRect/>
          </a:stretch>
        </p:blipFill>
        <p:spPr bwMode="auto">
          <a:xfrm>
            <a:off x="1357290" y="1857364"/>
            <a:ext cx="6715140" cy="3668971"/>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18436"/>
                                        </p:tgtEl>
                                        <p:attrNameLst>
                                          <p:attrName>style.visibility</p:attrName>
                                        </p:attrNameLst>
                                      </p:cBhvr>
                                      <p:to>
                                        <p:strVal val="visible"/>
                                      </p:to>
                                    </p:set>
                                    <p:animEffect transition="in" filter="fade">
                                      <p:cBhvr>
                                        <p:cTn id="7" dur="770" decel="100000"/>
                                        <p:tgtEl>
                                          <p:spTgt spid="18436"/>
                                        </p:tgtEl>
                                      </p:cBhvr>
                                    </p:animEffect>
                                    <p:animScale>
                                      <p:cBhvr>
                                        <p:cTn id="8" dur="770" decel="100000"/>
                                        <p:tgtEl>
                                          <p:spTgt spid="18436"/>
                                        </p:tgtEl>
                                      </p:cBhvr>
                                      <p:from x="10000" y="10000"/>
                                      <p:to x="200000" y="450000"/>
                                    </p:animScale>
                                    <p:animScale>
                                      <p:cBhvr>
                                        <p:cTn id="9" dur="1230" accel="100000" fill="hold">
                                          <p:stCondLst>
                                            <p:cond delay="770"/>
                                          </p:stCondLst>
                                        </p:cTn>
                                        <p:tgtEl>
                                          <p:spTgt spid="18436"/>
                                        </p:tgtEl>
                                      </p:cBhvr>
                                      <p:from x="200000" y="450000"/>
                                      <p:to x="100000" y="100000"/>
                                    </p:animScale>
                                    <p:set>
                                      <p:cBhvr>
                                        <p:cTn id="10" dur="770" fill="hold"/>
                                        <p:tgtEl>
                                          <p:spTgt spid="18436"/>
                                        </p:tgtEl>
                                        <p:attrNameLst>
                                          <p:attrName>ppt_x</p:attrName>
                                        </p:attrNameLst>
                                      </p:cBhvr>
                                      <p:to>
                                        <p:strVal val="(0.5)"/>
                                      </p:to>
                                    </p:set>
                                    <p:anim from="(0.5)" to="(#ppt_x)" calcmode="lin" valueType="num">
                                      <p:cBhvr>
                                        <p:cTn id="11" dur="1230" accel="100000" fill="hold">
                                          <p:stCondLst>
                                            <p:cond delay="770"/>
                                          </p:stCondLst>
                                        </p:cTn>
                                        <p:tgtEl>
                                          <p:spTgt spid="18436"/>
                                        </p:tgtEl>
                                        <p:attrNameLst>
                                          <p:attrName>ppt_x</p:attrName>
                                        </p:attrNameLst>
                                      </p:cBhvr>
                                    </p:anim>
                                    <p:set>
                                      <p:cBhvr>
                                        <p:cTn id="12" dur="770" fill="hold"/>
                                        <p:tgtEl>
                                          <p:spTgt spid="18436"/>
                                        </p:tgtEl>
                                        <p:attrNameLst>
                                          <p:attrName>ppt_y</p:attrName>
                                        </p:attrNameLst>
                                      </p:cBhvr>
                                      <p:to>
                                        <p:strVal val="(#ppt_y+0.4)"/>
                                      </p:to>
                                    </p:set>
                                    <p:anim from="(#ppt_y+0.4)" to="(#ppt_y)" calcmode="lin" valueType="num">
                                      <p:cBhvr>
                                        <p:cTn id="13" dur="1230" accel="100000" fill="hold">
                                          <p:stCondLst>
                                            <p:cond delay="770"/>
                                          </p:stCondLst>
                                        </p:cTn>
                                        <p:tgtEl>
                                          <p:spTgt spid="18436"/>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nodeType="clickEffect">
                                  <p:stCondLst>
                                    <p:cond delay="0"/>
                                  </p:stCondLst>
                                  <p:childTnLst>
                                    <p:animEffect transition="out" filter="blinds(horizontal)">
                                      <p:cBhvr>
                                        <p:cTn id="17" dur="500"/>
                                        <p:tgtEl>
                                          <p:spTgt spid="18436"/>
                                        </p:tgtEl>
                                      </p:cBhvr>
                                    </p:animEffect>
                                    <p:set>
                                      <p:cBhvr>
                                        <p:cTn id="18" dur="1" fill="hold">
                                          <p:stCondLst>
                                            <p:cond delay="499"/>
                                          </p:stCondLst>
                                        </p:cTn>
                                        <p:tgtEl>
                                          <p:spTgt spid="1843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Headaches and Migraines</a:t>
            </a:r>
            <a:endParaRPr lang="bg-BG" dirty="0"/>
          </a:p>
        </p:txBody>
      </p:sp>
      <p:sp>
        <p:nvSpPr>
          <p:cNvPr id="3" name="Content Placeholder 2"/>
          <p:cNvSpPr>
            <a:spLocks noGrp="1"/>
          </p:cNvSpPr>
          <p:nvPr>
            <p:ph idx="1"/>
          </p:nvPr>
        </p:nvSpPr>
        <p:spPr/>
        <p:txBody>
          <a:bodyPr/>
          <a:lstStyle/>
          <a:p>
            <a:pPr>
              <a:buNone/>
            </a:pPr>
            <a:r>
              <a:rPr lang="en-US" dirty="0" smtClean="0"/>
              <a:t>Too many energy drinks can lead to severe headaches from the caffeine withdrawal symptoms. Changing the amount of caffeine you ingest daily can cause more frequent headaches.</a:t>
            </a:r>
          </a:p>
          <a:p>
            <a:endParaRPr lang="bg-BG" dirty="0"/>
          </a:p>
        </p:txBody>
      </p:sp>
      <p:sp>
        <p:nvSpPr>
          <p:cNvPr id="17410" name="AutoShape 2" descr="Ð ÐµÐ·ÑÐ»ÑÐ°Ñ Ñ Ð¸Ð·Ð¾Ð±ÑÐ°Ð¶ÐµÐ½Ð¸Ðµ Ð·Ð° Headaches and Migraine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bg-BG"/>
          </a:p>
        </p:txBody>
      </p:sp>
      <p:pic>
        <p:nvPicPr>
          <p:cNvPr id="17412" name="Picture 4" descr="Ð ÐµÐ·ÑÐ»ÑÐ°Ñ Ñ Ð¸Ð·Ð¾Ð±ÑÐ°Ð¶ÐµÐ½Ð¸Ðµ Ð·Ð° Headaches and Migraines"/>
          <p:cNvPicPr>
            <a:picLocks noChangeAspect="1" noChangeArrowheads="1"/>
          </p:cNvPicPr>
          <p:nvPr/>
        </p:nvPicPr>
        <p:blipFill>
          <a:blip r:embed="rId2"/>
          <a:srcRect/>
          <a:stretch>
            <a:fillRect/>
          </a:stretch>
        </p:blipFill>
        <p:spPr bwMode="auto">
          <a:xfrm>
            <a:off x="2143108" y="1285860"/>
            <a:ext cx="5214974" cy="5214975"/>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additive="base">
                                        <p:cTn id="7" dur="5000" fill="hold"/>
                                        <p:tgtEl>
                                          <p:spTgt spid="17412"/>
                                        </p:tgtEl>
                                        <p:attrNameLst>
                                          <p:attrName>ppt_x</p:attrName>
                                        </p:attrNameLst>
                                      </p:cBhvr>
                                      <p:tavLst>
                                        <p:tav tm="0">
                                          <p:val>
                                            <p:strVal val="#ppt_x"/>
                                          </p:val>
                                        </p:tav>
                                        <p:tav tm="100000">
                                          <p:val>
                                            <p:strVal val="#ppt_x"/>
                                          </p:val>
                                        </p:tav>
                                      </p:tavLst>
                                    </p:anim>
                                    <p:anim calcmode="lin" valueType="num">
                                      <p:cBhvr additive="base">
                                        <p:cTn id="8" dur="5000" fill="hold"/>
                                        <p:tgtEl>
                                          <p:spTgt spid="174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xit" presetSubtype="0" fill="hold" nodeType="clickEffect">
                                  <p:stCondLst>
                                    <p:cond delay="0"/>
                                  </p:stCondLst>
                                  <p:childTnLst>
                                    <p:animEffect transition="out" filter="fade">
                                      <p:cBhvr>
                                        <p:cTn id="12" dur="1000"/>
                                        <p:tgtEl>
                                          <p:spTgt spid="17412"/>
                                        </p:tgtEl>
                                      </p:cBhvr>
                                    </p:animEffect>
                                    <p:anim calcmode="lin" valueType="num">
                                      <p:cBhvr>
                                        <p:cTn id="13" dur="1000"/>
                                        <p:tgtEl>
                                          <p:spTgt spid="17412"/>
                                        </p:tgtEl>
                                        <p:attrNameLst>
                                          <p:attrName>ppt_x</p:attrName>
                                        </p:attrNameLst>
                                      </p:cBhvr>
                                      <p:tavLst>
                                        <p:tav tm="0">
                                          <p:val>
                                            <p:strVal val="ppt_x"/>
                                          </p:val>
                                        </p:tav>
                                        <p:tav tm="100000">
                                          <p:val>
                                            <p:strVal val="ppt_x"/>
                                          </p:val>
                                        </p:tav>
                                      </p:tavLst>
                                    </p:anim>
                                    <p:anim calcmode="lin" valueType="num">
                                      <p:cBhvr>
                                        <p:cTn id="14" dur="100" decel="100000"/>
                                        <p:tgtEl>
                                          <p:spTgt spid="17412"/>
                                        </p:tgtEl>
                                        <p:attrNameLst>
                                          <p:attrName>ppt_y</p:attrName>
                                        </p:attrNameLst>
                                      </p:cBhvr>
                                      <p:tavLst>
                                        <p:tav tm="0">
                                          <p:val>
                                            <p:strVal val="ppt_y"/>
                                          </p:val>
                                        </p:tav>
                                        <p:tav tm="100000">
                                          <p:val>
                                            <p:strVal val="ppt_y-.03"/>
                                          </p:val>
                                        </p:tav>
                                      </p:tavLst>
                                    </p:anim>
                                    <p:anim calcmode="lin" valueType="num">
                                      <p:cBhvr>
                                        <p:cTn id="15" dur="900" accel="100000">
                                          <p:stCondLst>
                                            <p:cond delay="100"/>
                                          </p:stCondLst>
                                        </p:cTn>
                                        <p:tgtEl>
                                          <p:spTgt spid="17412"/>
                                        </p:tgtEl>
                                        <p:attrNameLst>
                                          <p:attrName>ppt_y</p:attrName>
                                        </p:attrNameLst>
                                      </p:cBhvr>
                                      <p:tavLst>
                                        <p:tav tm="0">
                                          <p:val>
                                            <p:strVal val="ppt_y"/>
                                          </p:val>
                                        </p:tav>
                                        <p:tav tm="100000">
                                          <p:val>
                                            <p:strVal val="ppt_y+1"/>
                                          </p:val>
                                        </p:tav>
                                      </p:tavLst>
                                    </p:anim>
                                    <p:set>
                                      <p:cBhvr>
                                        <p:cTn id="16" dur="1" fill="hold">
                                          <p:stCondLst>
                                            <p:cond delay="999"/>
                                          </p:stCondLst>
                                        </p:cTn>
                                        <p:tgtEl>
                                          <p:spTgt spid="174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Increased Anxiety</a:t>
            </a:r>
            <a:endParaRPr lang="bg-BG" dirty="0"/>
          </a:p>
        </p:txBody>
      </p:sp>
      <p:sp>
        <p:nvSpPr>
          <p:cNvPr id="3" name="Content Placeholder 2"/>
          <p:cNvSpPr>
            <a:spLocks noGrp="1"/>
          </p:cNvSpPr>
          <p:nvPr>
            <p:ph idx="1"/>
          </p:nvPr>
        </p:nvSpPr>
        <p:spPr/>
        <p:txBody>
          <a:bodyPr/>
          <a:lstStyle/>
          <a:p>
            <a:pPr>
              <a:buNone/>
            </a:pPr>
            <a:r>
              <a:rPr lang="en-US" dirty="0" smtClean="0"/>
              <a:t>Those with 2 different genetic variations in their adenosine receptors are prone to feeling increased anxiety when consuming caffeinated beverages such as energy drinks. Larger doses of caffeine can even spur on full-blown panic attacks.</a:t>
            </a:r>
            <a:endParaRPr lang="bg-BG" dirty="0"/>
          </a:p>
        </p:txBody>
      </p:sp>
      <p:pic>
        <p:nvPicPr>
          <p:cNvPr id="16386" name="Picture 2" descr="Ð¡Ð²ÑÑÐ·Ð°Ð½Ð¾ Ð¸Ð·Ð¾Ð±ÑÐ°Ð¶ÐµÐ½Ð¸Ðµ"/>
          <p:cNvPicPr>
            <a:picLocks noChangeAspect="1" noChangeArrowheads="1"/>
          </p:cNvPicPr>
          <p:nvPr/>
        </p:nvPicPr>
        <p:blipFill>
          <a:blip r:embed="rId2"/>
          <a:srcRect/>
          <a:stretch>
            <a:fillRect/>
          </a:stretch>
        </p:blipFill>
        <p:spPr bwMode="auto">
          <a:xfrm>
            <a:off x="1357290" y="1785926"/>
            <a:ext cx="6227928" cy="3643338"/>
          </a:xfrm>
          <a:prstGeom prst="rect">
            <a:avLst/>
          </a:prstGeom>
          <a:noFill/>
        </p:spPr>
      </p:pic>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slide(fromBottom)">
                                      <p:cBhvr>
                                        <p:cTn id="7" dur="500"/>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xit" presetSubtype="4" fill="hold" nodeType="clickEffect">
                                  <p:stCondLst>
                                    <p:cond delay="0"/>
                                  </p:stCondLst>
                                  <p:childTnLst>
                                    <p:animEffect transition="out" filter="wheel(4)">
                                      <p:cBhvr>
                                        <p:cTn id="11" dur="2000"/>
                                        <p:tgtEl>
                                          <p:spTgt spid="16386"/>
                                        </p:tgtEl>
                                      </p:cBhvr>
                                    </p:animEffect>
                                    <p:set>
                                      <p:cBhvr>
                                        <p:cTn id="12" dur="1" fill="hold">
                                          <p:stCondLst>
                                            <p:cond delay="1999"/>
                                          </p:stCondLst>
                                        </p:cTn>
                                        <p:tgtEl>
                                          <p:spTgt spid="1638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Insomnia</a:t>
            </a:r>
            <a:endParaRPr lang="bg-BG" dirty="0"/>
          </a:p>
        </p:txBody>
      </p:sp>
      <p:sp>
        <p:nvSpPr>
          <p:cNvPr id="3" name="Content Placeholder 2"/>
          <p:cNvSpPr>
            <a:spLocks noGrp="1"/>
          </p:cNvSpPr>
          <p:nvPr>
            <p:ph idx="1"/>
          </p:nvPr>
        </p:nvSpPr>
        <p:spPr/>
        <p:txBody>
          <a:bodyPr/>
          <a:lstStyle/>
          <a:p>
            <a:pPr>
              <a:buNone/>
            </a:pPr>
            <a:r>
              <a:rPr lang="en-US" dirty="0" smtClean="0"/>
              <a:t>Energy drinks do a good job of keeping people awake, but when abused, they can cause some people to miss sleep altogether. This lack of sleep causes impaired functioning and can be dangerous to drive or perform other concentration heavy tasks.</a:t>
            </a:r>
          </a:p>
          <a:p>
            <a:endParaRPr lang="bg-BG" dirty="0"/>
          </a:p>
        </p:txBody>
      </p:sp>
      <p:sp>
        <p:nvSpPr>
          <p:cNvPr id="15362" name="AutoShape 2" descr="Ð ÐµÐ·ÑÐ»ÑÐ°Ñ Ñ Ð¸Ð·Ð¾Ð±ÑÐ°Ð¶ÐµÐ½Ð¸Ðµ Ð·Ð° Insomn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bg-BG"/>
          </a:p>
        </p:txBody>
      </p:sp>
      <p:sp>
        <p:nvSpPr>
          <p:cNvPr id="15364" name="AutoShape 4" descr="Ð ÐµÐ·ÑÐ»ÑÐ°Ñ Ñ Ð¸Ð·Ð¾Ð±ÑÐ°Ð¶ÐµÐ½Ð¸Ðµ Ð·Ð° Insomn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bg-BG"/>
          </a:p>
        </p:txBody>
      </p:sp>
      <p:sp>
        <p:nvSpPr>
          <p:cNvPr id="15366" name="AutoShape 6" descr="Ð ÐµÐ·ÑÐ»ÑÐ°Ñ Ñ Ð¸Ð·Ð¾Ð±ÑÐ°Ð¶ÐµÐ½Ð¸Ðµ Ð·Ð° Insomn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bg-BG"/>
          </a:p>
        </p:txBody>
      </p:sp>
      <p:pic>
        <p:nvPicPr>
          <p:cNvPr id="15368" name="Picture 8" descr="Ð ÐµÐ·ÑÐ»ÑÐ°Ñ Ñ Ð¸Ð·Ð¾Ð±ÑÐ°Ð¶ÐµÐ½Ð¸Ðµ Ð·Ð° Insomnia"/>
          <p:cNvPicPr>
            <a:picLocks noChangeAspect="1" noChangeArrowheads="1"/>
          </p:cNvPicPr>
          <p:nvPr/>
        </p:nvPicPr>
        <p:blipFill>
          <a:blip r:embed="rId2"/>
          <a:srcRect/>
          <a:stretch>
            <a:fillRect/>
          </a:stretch>
        </p:blipFill>
        <p:spPr bwMode="auto">
          <a:xfrm>
            <a:off x="1785918" y="1357298"/>
            <a:ext cx="5429288" cy="4572032"/>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15368"/>
                                        </p:tgtEl>
                                        <p:attrNameLst>
                                          <p:attrName>style.visibility</p:attrName>
                                        </p:attrNameLst>
                                      </p:cBhvr>
                                      <p:to>
                                        <p:strVal val="visible"/>
                                      </p:to>
                                    </p:set>
                                    <p:anim calcmode="lin" valueType="num">
                                      <p:cBhvr>
                                        <p:cTn id="7" dur="500" fill="hold"/>
                                        <p:tgtEl>
                                          <p:spTgt spid="15368"/>
                                        </p:tgtEl>
                                        <p:attrNameLst>
                                          <p:attrName>ppt_w</p:attrName>
                                        </p:attrNameLst>
                                      </p:cBhvr>
                                      <p:tavLst>
                                        <p:tav tm="0">
                                          <p:val>
                                            <p:fltVal val="0"/>
                                          </p:val>
                                        </p:tav>
                                        <p:tav tm="100000">
                                          <p:val>
                                            <p:strVal val="#ppt_w"/>
                                          </p:val>
                                        </p:tav>
                                      </p:tavLst>
                                    </p:anim>
                                    <p:anim calcmode="lin" valueType="num">
                                      <p:cBhvr>
                                        <p:cTn id="8" dur="500" fill="hold"/>
                                        <p:tgtEl>
                                          <p:spTgt spid="15368"/>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9" presetClass="exit" presetSubtype="0" fill="hold" nodeType="clickEffect">
                                  <p:stCondLst>
                                    <p:cond delay="0"/>
                                  </p:stCondLst>
                                  <p:childTnLst>
                                    <p:anim calcmode="lin" valueType="num">
                                      <p:cBhvr>
                                        <p:cTn id="12" dur="1000"/>
                                        <p:tgtEl>
                                          <p:spTgt spid="15368"/>
                                        </p:tgtEl>
                                        <p:attrNameLst>
                                          <p:attrName>ppt_x</p:attrName>
                                        </p:attrNameLst>
                                      </p:cBhvr>
                                      <p:tavLst>
                                        <p:tav tm="0">
                                          <p:val>
                                            <p:strVal val="ppt_x"/>
                                          </p:val>
                                        </p:tav>
                                        <p:tav tm="100000">
                                          <p:val>
                                            <p:strVal val="ppt_x-.2"/>
                                          </p:val>
                                        </p:tav>
                                      </p:tavLst>
                                    </p:anim>
                                    <p:anim calcmode="lin" valueType="num">
                                      <p:cBhvr>
                                        <p:cTn id="13" dur="1000"/>
                                        <p:tgtEl>
                                          <p:spTgt spid="15368"/>
                                        </p:tgtEl>
                                        <p:attrNameLst>
                                          <p:attrName>ppt_y</p:attrName>
                                        </p:attrNameLst>
                                      </p:cBhvr>
                                      <p:tavLst>
                                        <p:tav tm="0">
                                          <p:val>
                                            <p:strVal val="ppt_y"/>
                                          </p:val>
                                        </p:tav>
                                        <p:tav tm="100000">
                                          <p:val>
                                            <p:strVal val="ppt_y"/>
                                          </p:val>
                                        </p:tav>
                                      </p:tavLst>
                                    </p:anim>
                                    <p:animEffect transition="out" filter="fade">
                                      <p:cBhvr>
                                        <p:cTn id="14" dur="1000"/>
                                        <p:tgtEl>
                                          <p:spTgt spid="15368"/>
                                        </p:tgtEl>
                                      </p:cBhvr>
                                    </p:animEffect>
                                    <p:set>
                                      <p:cBhvr>
                                        <p:cTn id="15" dur="1" fill="hold">
                                          <p:stCondLst>
                                            <p:cond delay="999"/>
                                          </p:stCondLst>
                                        </p:cTn>
                                        <p:tgtEl>
                                          <p:spTgt spid="1536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 2 Diabetes</a:t>
            </a:r>
            <a:endParaRPr lang="bg-BG" dirty="0"/>
          </a:p>
        </p:txBody>
      </p:sp>
      <p:sp>
        <p:nvSpPr>
          <p:cNvPr id="3" name="Content Placeholder 2"/>
          <p:cNvSpPr>
            <a:spLocks noGrp="1"/>
          </p:cNvSpPr>
          <p:nvPr>
            <p:ph idx="1"/>
          </p:nvPr>
        </p:nvSpPr>
        <p:spPr/>
        <p:txBody>
          <a:bodyPr/>
          <a:lstStyle/>
          <a:p>
            <a:pPr>
              <a:buNone/>
            </a:pPr>
            <a:r>
              <a:rPr lang="en-US" dirty="0" smtClean="0"/>
              <a:t>Because many energy drinks are also very high in sugar, they can eventually wear out the insulin-producing cells of the pancreas, which leads to type 2 diabetes.</a:t>
            </a:r>
          </a:p>
          <a:p>
            <a:endParaRPr lang="bg-BG" dirty="0"/>
          </a:p>
        </p:txBody>
      </p:sp>
      <p:pic>
        <p:nvPicPr>
          <p:cNvPr id="14338" name="Picture 2" descr="Ð ÐµÐ·ÑÐ»ÑÐ°Ñ Ñ Ð¸Ð·Ð¾Ð±ÑÐ°Ð¶ÐµÐ½Ð¸Ðµ Ð·Ð° Type 2 Diabetes"/>
          <p:cNvPicPr>
            <a:picLocks noChangeAspect="1" noChangeArrowheads="1"/>
          </p:cNvPicPr>
          <p:nvPr/>
        </p:nvPicPr>
        <p:blipFill>
          <a:blip r:embed="rId2"/>
          <a:srcRect/>
          <a:stretch>
            <a:fillRect/>
          </a:stretch>
        </p:blipFill>
        <p:spPr bwMode="auto">
          <a:xfrm>
            <a:off x="1928794" y="2143116"/>
            <a:ext cx="5286380" cy="4143404"/>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p:cTn id="7" dur="15000" fill="hold"/>
                                        <p:tgtEl>
                                          <p:spTgt spid="14338"/>
                                        </p:tgtEl>
                                        <p:attrNameLst>
                                          <p:attrName>ppt_x</p:attrName>
                                        </p:attrNameLst>
                                      </p:cBhvr>
                                      <p:tavLst>
                                        <p:tav tm="0">
                                          <p:val>
                                            <p:strVal val="#ppt_x"/>
                                          </p:val>
                                        </p:tav>
                                        <p:tav tm="100000">
                                          <p:val>
                                            <p:strVal val="#ppt_x"/>
                                          </p:val>
                                        </p:tav>
                                      </p:tavLst>
                                    </p:anim>
                                    <p:anim calcmode="lin" valueType="num">
                                      <p:cBhvr>
                                        <p:cTn id="8" dur="15000" fill="hold"/>
                                        <p:tgtEl>
                                          <p:spTgt spid="14338"/>
                                        </p:tgtEl>
                                        <p:attrNameLst>
                                          <p:attrName>ppt_y</p:attrName>
                                        </p:attrNameLst>
                                      </p:cBhvr>
                                      <p:tavLst>
                                        <p:tav tm="0">
                                          <p:val>
                                            <p:strVal val="#ppt_y+1"/>
                                          </p:val>
                                        </p:tav>
                                        <p:tav tm="100000">
                                          <p:val>
                                            <p:strVal val="#ppt_y-1"/>
                                          </p:val>
                                        </p:tav>
                                      </p:tavLst>
                                    </p:anim>
                                  </p:childTnLst>
                                </p:cTn>
                              </p:par>
                            </p:childTnLst>
                          </p:cTn>
                        </p:par>
                      </p:childTnLst>
                    </p:cTn>
                  </p:par>
                  <p:par>
                    <p:cTn id="9" fill="hold">
                      <p:stCondLst>
                        <p:cond delay="indefinite"/>
                      </p:stCondLst>
                      <p:childTnLst>
                        <p:par>
                          <p:cTn id="10" fill="hold">
                            <p:stCondLst>
                              <p:cond delay="0"/>
                            </p:stCondLst>
                            <p:childTnLst>
                              <p:par>
                                <p:cTn id="11" presetID="10" presetClass="exit" presetSubtype="0" fill="hold" nodeType="clickEffect">
                                  <p:stCondLst>
                                    <p:cond delay="0"/>
                                  </p:stCondLst>
                                  <p:childTnLst>
                                    <p:animEffect transition="out" filter="fade">
                                      <p:cBhvr>
                                        <p:cTn id="12" dur="2000"/>
                                        <p:tgtEl>
                                          <p:spTgt spid="14338"/>
                                        </p:tgtEl>
                                      </p:cBhvr>
                                    </p:animEffect>
                                    <p:set>
                                      <p:cBhvr>
                                        <p:cTn id="13" dur="1" fill="hold">
                                          <p:stCondLst>
                                            <p:cond delay="1999"/>
                                          </p:stCondLst>
                                        </p:cTn>
                                        <p:tgtEl>
                                          <p:spTgt spid="143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Drug Interaction</a:t>
            </a:r>
            <a:endParaRPr lang="bg-BG" dirty="0"/>
          </a:p>
        </p:txBody>
      </p:sp>
      <p:sp>
        <p:nvSpPr>
          <p:cNvPr id="3" name="Content Placeholder 2"/>
          <p:cNvSpPr>
            <a:spLocks noGrp="1"/>
          </p:cNvSpPr>
          <p:nvPr>
            <p:ph idx="1"/>
          </p:nvPr>
        </p:nvSpPr>
        <p:spPr/>
        <p:txBody>
          <a:bodyPr/>
          <a:lstStyle/>
          <a:p>
            <a:pPr>
              <a:buNone/>
            </a:pPr>
            <a:r>
              <a:rPr lang="en-US" dirty="0" smtClean="0"/>
              <a:t>Some of the ingredients in energy drinks can interact with prescription medications especially medications taken for depression.</a:t>
            </a:r>
          </a:p>
          <a:p>
            <a:endParaRPr lang="bg-BG" dirty="0"/>
          </a:p>
        </p:txBody>
      </p:sp>
      <p:sp>
        <p:nvSpPr>
          <p:cNvPr id="20482" name="AutoShape 2" descr="Ð ÐµÐ·ÑÐ»ÑÐ°Ñ Ñ Ð¸Ð·Ð¾Ð±ÑÐ°Ð¶ÐµÐ½Ð¸Ðµ Ð·Ð° Drug Interac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bg-BG"/>
          </a:p>
        </p:txBody>
      </p:sp>
      <p:sp>
        <p:nvSpPr>
          <p:cNvPr id="20486" name="AutoShape 6" descr="Ð ÐµÐ·ÑÐ»ÑÐ°Ñ Ñ Ð¸Ð·Ð¾Ð±ÑÐ°Ð¶ÐµÐ½Ð¸Ðµ Ð·Ð° Drug Interac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bg-BG"/>
          </a:p>
        </p:txBody>
      </p:sp>
      <p:sp>
        <p:nvSpPr>
          <p:cNvPr id="20488" name="AutoShape 8" descr="Ð ÐµÐ·ÑÐ»ÑÐ°Ñ Ñ Ð¸Ð·Ð¾Ð±ÑÐ°Ð¶ÐµÐ½Ð¸Ðµ Ð·Ð° Drug Interaction"/>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lstStyle/>
          <a:p>
            <a:endParaRPr lang="bg-BG"/>
          </a:p>
        </p:txBody>
      </p:sp>
      <p:pic>
        <p:nvPicPr>
          <p:cNvPr id="20490" name="Picture 10" descr="Ð ÐµÐ·ÑÐ»ÑÐ°Ñ Ñ Ð¸Ð·Ð¾Ð±ÑÐ°Ð¶ÐµÐ½Ð¸Ðµ Ð·Ð° Drug Interaction"/>
          <p:cNvPicPr>
            <a:picLocks noChangeAspect="1" noChangeArrowheads="1"/>
          </p:cNvPicPr>
          <p:nvPr/>
        </p:nvPicPr>
        <p:blipFill>
          <a:blip r:embed="rId2"/>
          <a:srcRect/>
          <a:stretch>
            <a:fillRect/>
          </a:stretch>
        </p:blipFill>
        <p:spPr bwMode="auto">
          <a:xfrm>
            <a:off x="2214546" y="1428736"/>
            <a:ext cx="4572032" cy="4572032"/>
          </a:xfrm>
          <a:prstGeom prst="rect">
            <a:avLst/>
          </a:prstGeom>
          <a:noFill/>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20490"/>
                                        </p:tgtEl>
                                        <p:attrNameLst>
                                          <p:attrName>style.visibility</p:attrName>
                                        </p:attrNameLst>
                                      </p:cBhvr>
                                      <p:to>
                                        <p:strVal val="visible"/>
                                      </p:to>
                                    </p:set>
                                    <p:animEffect transition="in" filter="wheel(4)">
                                      <p:cBhvr>
                                        <p:cTn id="7" dur="2000"/>
                                        <p:tgtEl>
                                          <p:spTgt spid="20490"/>
                                        </p:tgtEl>
                                      </p:cBhvr>
                                    </p:animEffect>
                                  </p:childTnLst>
                                </p:cTn>
                              </p:par>
                            </p:childTnLst>
                          </p:cTn>
                        </p:par>
                      </p:childTnLst>
                    </p:cTn>
                  </p:par>
                  <p:par>
                    <p:cTn id="8" fill="hold">
                      <p:stCondLst>
                        <p:cond delay="indefinite"/>
                      </p:stCondLst>
                      <p:childTnLst>
                        <p:par>
                          <p:cTn id="9" fill="hold">
                            <p:stCondLst>
                              <p:cond delay="0"/>
                            </p:stCondLst>
                            <p:childTnLst>
                              <p:par>
                                <p:cTn id="10" presetID="37" presetClass="exit" presetSubtype="0" fill="hold" nodeType="clickEffect">
                                  <p:stCondLst>
                                    <p:cond delay="0"/>
                                  </p:stCondLst>
                                  <p:childTnLst>
                                    <p:animEffect transition="out" filter="fade">
                                      <p:cBhvr>
                                        <p:cTn id="11" dur="1000"/>
                                        <p:tgtEl>
                                          <p:spTgt spid="20490"/>
                                        </p:tgtEl>
                                      </p:cBhvr>
                                    </p:animEffect>
                                    <p:anim calcmode="lin" valueType="num">
                                      <p:cBhvr>
                                        <p:cTn id="12" dur="1000"/>
                                        <p:tgtEl>
                                          <p:spTgt spid="20490"/>
                                        </p:tgtEl>
                                        <p:attrNameLst>
                                          <p:attrName>ppt_x</p:attrName>
                                        </p:attrNameLst>
                                      </p:cBhvr>
                                      <p:tavLst>
                                        <p:tav tm="0">
                                          <p:val>
                                            <p:strVal val="ppt_x"/>
                                          </p:val>
                                        </p:tav>
                                        <p:tav tm="100000">
                                          <p:val>
                                            <p:strVal val="ppt_x"/>
                                          </p:val>
                                        </p:tav>
                                      </p:tavLst>
                                    </p:anim>
                                    <p:anim calcmode="lin" valueType="num">
                                      <p:cBhvr>
                                        <p:cTn id="13" dur="100" decel="100000"/>
                                        <p:tgtEl>
                                          <p:spTgt spid="20490"/>
                                        </p:tgtEl>
                                        <p:attrNameLst>
                                          <p:attrName>ppt_y</p:attrName>
                                        </p:attrNameLst>
                                      </p:cBhvr>
                                      <p:tavLst>
                                        <p:tav tm="0">
                                          <p:val>
                                            <p:strVal val="ppt_y"/>
                                          </p:val>
                                        </p:tav>
                                        <p:tav tm="100000">
                                          <p:val>
                                            <p:strVal val="ppt_y-.03"/>
                                          </p:val>
                                        </p:tav>
                                      </p:tavLst>
                                    </p:anim>
                                    <p:anim calcmode="lin" valueType="num">
                                      <p:cBhvr>
                                        <p:cTn id="14" dur="900" accel="100000">
                                          <p:stCondLst>
                                            <p:cond delay="100"/>
                                          </p:stCondLst>
                                        </p:cTn>
                                        <p:tgtEl>
                                          <p:spTgt spid="20490"/>
                                        </p:tgtEl>
                                        <p:attrNameLst>
                                          <p:attrName>ppt_y</p:attrName>
                                        </p:attrNameLst>
                                      </p:cBhvr>
                                      <p:tavLst>
                                        <p:tav tm="0">
                                          <p:val>
                                            <p:strVal val="ppt_y"/>
                                          </p:val>
                                        </p:tav>
                                        <p:tav tm="100000">
                                          <p:val>
                                            <p:strVal val="ppt_y+1"/>
                                          </p:val>
                                        </p:tav>
                                      </p:tavLst>
                                    </p:anim>
                                    <p:set>
                                      <p:cBhvr>
                                        <p:cTn id="15" dur="1" fill="hold">
                                          <p:stCondLst>
                                            <p:cond delay="999"/>
                                          </p:stCondLst>
                                        </p:cTn>
                                        <p:tgtEl>
                                          <p:spTgt spid="2049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Addiction</a:t>
            </a:r>
            <a:endParaRPr lang="bg-BG" dirty="0"/>
          </a:p>
        </p:txBody>
      </p:sp>
      <p:sp>
        <p:nvSpPr>
          <p:cNvPr id="3" name="Content Placeholder 2"/>
          <p:cNvSpPr>
            <a:spLocks noGrp="1"/>
          </p:cNvSpPr>
          <p:nvPr>
            <p:ph idx="1"/>
          </p:nvPr>
        </p:nvSpPr>
        <p:spPr/>
        <p:txBody>
          <a:bodyPr/>
          <a:lstStyle/>
          <a:p>
            <a:pPr>
              <a:buNone/>
            </a:pPr>
            <a:r>
              <a:rPr lang="en-US" dirty="0" smtClean="0"/>
              <a:t>People can become addicted to caffeine and energy drinks. This can lead to a lack of functioning when unable to have the energy drink or a financial stress from having to buy several energy drinks daily.</a:t>
            </a:r>
          </a:p>
          <a:p>
            <a:endParaRPr lang="bg-BG" dirty="0"/>
          </a:p>
        </p:txBody>
      </p:sp>
      <p:pic>
        <p:nvPicPr>
          <p:cNvPr id="21506" name="Picture 2" descr="Ð ÐµÐ·ÑÐ»ÑÐ°Ñ Ñ Ð¸Ð·Ð¾Ð±ÑÐ°Ð¶ÐµÐ½Ð¸Ðµ Ð·Ð° Addiction"/>
          <p:cNvPicPr>
            <a:picLocks noChangeAspect="1" noChangeArrowheads="1"/>
          </p:cNvPicPr>
          <p:nvPr/>
        </p:nvPicPr>
        <p:blipFill>
          <a:blip r:embed="rId2"/>
          <a:srcRect/>
          <a:stretch>
            <a:fillRect/>
          </a:stretch>
        </p:blipFill>
        <p:spPr bwMode="auto">
          <a:xfrm>
            <a:off x="1714480" y="1643050"/>
            <a:ext cx="5357850" cy="3929090"/>
          </a:xfrm>
          <a:prstGeom prst="rect">
            <a:avLst/>
          </a:prstGeom>
          <a:noFill/>
        </p:spPr>
      </p:pic>
    </p:spTree>
  </p:cSld>
  <p:clrMapOvr>
    <a:masterClrMapping/>
  </p:clrMapOvr>
  <p:transition>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p:cTn id="7" dur="500" fill="hold"/>
                                        <p:tgtEl>
                                          <p:spTgt spid="21506"/>
                                        </p:tgtEl>
                                        <p:attrNameLst>
                                          <p:attrName>ppt_w</p:attrName>
                                        </p:attrNameLst>
                                      </p:cBhvr>
                                      <p:tavLst>
                                        <p:tav tm="0">
                                          <p:val>
                                            <p:fltVal val="0"/>
                                          </p:val>
                                        </p:tav>
                                        <p:tav tm="100000">
                                          <p:val>
                                            <p:strVal val="#ppt_w"/>
                                          </p:val>
                                        </p:tav>
                                      </p:tavLst>
                                    </p:anim>
                                    <p:anim calcmode="lin" valueType="num">
                                      <p:cBhvr>
                                        <p:cTn id="8" dur="500" fill="hold"/>
                                        <p:tgtEl>
                                          <p:spTgt spid="21506"/>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9" presetClass="exit" presetSubtype="10" fill="hold" nodeType="clickEffect">
                                  <p:stCondLst>
                                    <p:cond delay="0"/>
                                  </p:stCondLst>
                                  <p:childTnLst>
                                    <p:anim calcmode="lin" valueType="num">
                                      <p:cBhvr>
                                        <p:cTn id="12" dur="5000"/>
                                        <p:tgtEl>
                                          <p:spTgt spid="21506"/>
                                        </p:tgtEl>
                                        <p:attrNameLst>
                                          <p:attrName>ppt_h</p:attrName>
                                        </p:attrNameLst>
                                      </p:cBhvr>
                                      <p:tavLst>
                                        <p:tav tm="0">
                                          <p:val>
                                            <p:strVal val="ppt_h"/>
                                          </p:val>
                                        </p:tav>
                                        <p:tav tm="100000">
                                          <p:val>
                                            <p:strVal val="ppt_h"/>
                                          </p:val>
                                        </p:tav>
                                      </p:tavLst>
                                    </p:anim>
                                    <p:anim calcmode="lin" valueType="num">
                                      <p:cBhvr>
                                        <p:cTn id="13" dur="5000"/>
                                        <p:tgtEl>
                                          <p:spTgt spid="21506"/>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set>
                                      <p:cBhvr>
                                        <p:cTn id="14" dur="1" fill="hold">
                                          <p:stCondLst>
                                            <p:cond delay="4999"/>
                                          </p:stCondLst>
                                        </p:cTn>
                                        <p:tgtEl>
                                          <p:spTgt spid="2150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Foundry</Template>
  <TotalTime>0</TotalTime>
  <Words>259</Words>
  <Application>Microsoft Office PowerPoint</Application>
  <PresentationFormat>On-screen Show (4:3)</PresentationFormat>
  <Paragraphs>33</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Cambria</vt:lpstr>
      <vt:lpstr>Rockwell</vt:lpstr>
      <vt:lpstr>Wingdings 2</vt:lpstr>
      <vt:lpstr>Foundry</vt:lpstr>
      <vt:lpstr>Energy drink dangers</vt:lpstr>
      <vt:lpstr>PowerPoint Presentation</vt:lpstr>
      <vt:lpstr>Cardiac Arrest</vt:lpstr>
      <vt:lpstr>Headaches and Migraines</vt:lpstr>
      <vt:lpstr>Increased Anxiety</vt:lpstr>
      <vt:lpstr>Insomnia</vt:lpstr>
      <vt:lpstr>Type 2 Diabetes</vt:lpstr>
      <vt:lpstr>Drug Interaction</vt:lpstr>
      <vt:lpstr>Addiction</vt:lpstr>
      <vt:lpstr>Risky behavior</vt:lpstr>
      <vt:lpstr>Jitters and Nervousness</vt:lpstr>
      <vt:lpstr>Vomiting</vt:lpstr>
      <vt:lpstr>Allergic Reactions</vt:lpstr>
      <vt:lpstr>High Blood Pressure</vt:lpstr>
      <vt:lpstr>Niacin Overdose</vt:lpstr>
      <vt:lpstr>Stress Hormone Release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drink dangers</dc:title>
  <dc:creator>userr</dc:creator>
  <cp:lastModifiedBy>Windows User</cp:lastModifiedBy>
  <cp:revision>7</cp:revision>
  <dcterms:created xsi:type="dcterms:W3CDTF">2018-06-14T12:43:00Z</dcterms:created>
  <dcterms:modified xsi:type="dcterms:W3CDTF">2019-03-04T19:58:29Z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1033-10.2.0.5965</vt:lpwstr>
  </property>
</Properties>
</file>